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301" r:id="rId4"/>
    <p:sldId id="298" r:id="rId5"/>
    <p:sldId id="299" r:id="rId6"/>
    <p:sldId id="302" r:id="rId7"/>
    <p:sldId id="300" r:id="rId8"/>
    <p:sldId id="303" r:id="rId9"/>
    <p:sldId id="304" r:id="rId10"/>
    <p:sldId id="305" r:id="rId11"/>
    <p:sldId id="30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D0FE-42B2-40EC-A45A-5B7E0E2FEEE7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95FB-6D45-4D0E-95C9-97559DE69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1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D0FE-42B2-40EC-A45A-5B7E0E2FEEE7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95FB-6D45-4D0E-95C9-97559DE69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D0FE-42B2-40EC-A45A-5B7E0E2FEEE7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95FB-6D45-4D0E-95C9-97559DE69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D0FE-42B2-40EC-A45A-5B7E0E2FEEE7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95FB-6D45-4D0E-95C9-97559DE69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9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D0FE-42B2-40EC-A45A-5B7E0E2FEEE7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95FB-6D45-4D0E-95C9-97559DE69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2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D0FE-42B2-40EC-A45A-5B7E0E2FEEE7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95FB-6D45-4D0E-95C9-97559DE69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D0FE-42B2-40EC-A45A-5B7E0E2FEEE7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95FB-6D45-4D0E-95C9-97559DE69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8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D0FE-42B2-40EC-A45A-5B7E0E2FEEE7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95FB-6D45-4D0E-95C9-97559DE69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80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D0FE-42B2-40EC-A45A-5B7E0E2FEEE7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95FB-6D45-4D0E-95C9-97559DE69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72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D0FE-42B2-40EC-A45A-5B7E0E2FEEE7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95FB-6D45-4D0E-95C9-97559DE69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48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D0FE-42B2-40EC-A45A-5B7E0E2FEEE7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95FB-6D45-4D0E-95C9-97559DE69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03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D0FE-42B2-40EC-A45A-5B7E0E2FEEE7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D95FB-6D45-4D0E-95C9-97559DE69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9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4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8291" y="5055326"/>
            <a:ext cx="6875418" cy="864734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EB Garamond" pitchFamily="2" charset="0"/>
                <a:ea typeface="EB Garamond" pitchFamily="2" charset="0"/>
                <a:cs typeface="EB Garamond" pitchFamily="2" charset="0"/>
              </a:rPr>
              <a:t>Course </a:t>
            </a:r>
            <a:r>
              <a:rPr lang="en-US" sz="1800" b="1" dirty="0" smtClean="0">
                <a:latin typeface="EB Garamond" pitchFamily="2" charset="0"/>
                <a:ea typeface="EB Garamond" pitchFamily="2" charset="0"/>
                <a:cs typeface="EB Garamond" pitchFamily="2" charset="0"/>
              </a:rPr>
              <a:t>Provider: </a:t>
            </a:r>
            <a:r>
              <a:rPr lang="en-US" sz="1800" dirty="0" smtClean="0">
                <a:latin typeface="EB Garamond" pitchFamily="2" charset="0"/>
                <a:ea typeface="EB Garamond" pitchFamily="2" charset="0"/>
                <a:cs typeface="EB Garamond" pitchFamily="2" charset="0"/>
              </a:rPr>
              <a:t>UNISHKA Research Service, Inc. </a:t>
            </a:r>
            <a:endParaRPr lang="en-US" sz="1800" dirty="0">
              <a:latin typeface="EB Garamond" pitchFamily="2" charset="0"/>
              <a:ea typeface="EB Garamond" pitchFamily="2" charset="0"/>
              <a:cs typeface="EB Garamond" pitchFamily="2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413068" y="1567135"/>
            <a:ext cx="3365864" cy="37923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EB Garamond" pitchFamily="2" charset="0"/>
                <a:ea typeface="EB Garamond" pitchFamily="2" charset="0"/>
                <a:cs typeface="EB Garamond" pitchFamily="2" charset="0"/>
              </a:rPr>
              <a:t>In Anti-Corruption </a:t>
            </a:r>
            <a:r>
              <a:rPr lang="en-US" dirty="0" smtClean="0">
                <a:latin typeface="EB Garamond" pitchFamily="2" charset="0"/>
                <a:ea typeface="EB Garamond" pitchFamily="2" charset="0"/>
                <a:cs typeface="EB Garamond" pitchFamily="2" charset="0"/>
              </a:rPr>
              <a:t>Programs</a:t>
            </a:r>
            <a:endParaRPr lang="en-US" dirty="0">
              <a:latin typeface="EB Garamond" pitchFamily="2" charset="0"/>
              <a:ea typeface="EB Garamond" pitchFamily="2" charset="0"/>
              <a:cs typeface="EB Garamond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29" b="90426" l="9929" r="89894">
                        <a14:foregroundMark x1="25887" y1="64007" x2="31028" y2="56738"/>
                        <a14:foregroundMark x1="30851" y1="58865" x2="21809" y2="69326"/>
                        <a14:foregroundMark x1="21809" y1="64007" x2="18794" y2="67908"/>
                        <a14:foregroundMark x1="19504" y1="71454" x2="16667" y2="77837"/>
                        <a14:foregroundMark x1="29787" y1="74113" x2="22872" y2="79255"/>
                        <a14:foregroundMark x1="29255" y1="67021" x2="26241" y2="71277"/>
                        <a14:foregroundMark x1="20213" y1="83333" x2="15603" y2="90426"/>
                        <a14:foregroundMark x1="15603" y1="79433" x2="10993" y2="86170"/>
                        <a14:foregroundMark x1="13121" y1="76950" x2="12766" y2="79433"/>
                        <a14:foregroundMark x1="66844" y1="54433" x2="71631" y2="59043"/>
                        <a14:foregroundMark x1="68085" y1="47872" x2="78191" y2="63475"/>
                        <a14:foregroundMark x1="70567" y1="46809" x2="76773" y2="57624"/>
                        <a14:foregroundMark x1="72518" y1="46099" x2="78369" y2="56383"/>
                        <a14:foregroundMark x1="76596" y1="47872" x2="78546" y2="52660"/>
                        <a14:foregroundMark x1="73404" y1="46454" x2="77128" y2="45567"/>
                        <a14:foregroundMark x1="82447" y1="60638" x2="89716" y2="72163"/>
                        <a14:foregroundMark x1="77660" y1="64716" x2="83688" y2="76418"/>
                        <a14:foregroundMark x1="81738" y1="75532" x2="82801" y2="79255"/>
                        <a14:foregroundMark x1="42553" y1="77305" x2="53723" y2="74468"/>
                        <a14:foregroundMark x1="54433" y1="76418" x2="58511" y2="86348"/>
                        <a14:foregroundMark x1="44504" y1="89007" x2="40780" y2="76596"/>
                        <a14:foregroundMark x1="45213" y1="81560" x2="52837" y2="78901"/>
                        <a14:foregroundMark x1="50887" y1="78191" x2="46809" y2="781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07" y="449179"/>
            <a:ext cx="4770906" cy="47709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37742"/>
            <a:ext cx="9144000" cy="2491060"/>
          </a:xfrm>
        </p:spPr>
        <p:txBody>
          <a:bodyPr anchor="ctr">
            <a:normAutofit/>
          </a:bodyPr>
          <a:lstStyle/>
          <a:p>
            <a:r>
              <a:rPr lang="fa-IR" sz="7200" dirty="0" smtClean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تحلیل داده</a:t>
            </a:r>
            <a:endParaRPr lang="en-US" sz="7200" dirty="0">
              <a:latin typeface="Bahij TheSansArabic Black" panose="02040703060201020203" pitchFamily="18" charset="-78"/>
              <a:cs typeface="Bahij TheSansArabic Black" panose="0204070306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540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4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89" y="529389"/>
            <a:ext cx="10825759" cy="1325563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چگونگی ارائه تقاضا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547" y="1698183"/>
            <a:ext cx="10515600" cy="4637301"/>
          </a:xfrm>
        </p:spPr>
        <p:txBody>
          <a:bodyPr>
            <a:normAutofit/>
          </a:bodyPr>
          <a:lstStyle/>
          <a:p>
            <a:pPr algn="r" rtl="1"/>
            <a:r>
              <a:rPr lang="fa-IR" dirty="0"/>
              <a:t>ارائه تقاضا چند راه مختلف دارد:</a:t>
            </a:r>
          </a:p>
          <a:p>
            <a:pPr lvl="1" algn="r" rtl="1"/>
            <a:r>
              <a:rPr lang="fa-IR" dirty="0"/>
              <a:t>ارائه </a:t>
            </a:r>
            <a:r>
              <a:rPr lang="fa-IR" dirty="0" smtClean="0"/>
              <a:t>اینترنتی </a:t>
            </a:r>
            <a:r>
              <a:rPr lang="fa-IR" dirty="0"/>
              <a:t>فرم از طریق درگاه </a:t>
            </a:r>
            <a:r>
              <a:rPr lang="fa-IR" dirty="0" smtClean="0"/>
              <a:t>اینترنتی </a:t>
            </a:r>
            <a:r>
              <a:rPr lang="fa-IR" dirty="0"/>
              <a:t>(وبسایت) موسسه</a:t>
            </a:r>
          </a:p>
          <a:p>
            <a:pPr lvl="1" algn="r" rtl="1"/>
            <a:r>
              <a:rPr lang="fa-IR" dirty="0"/>
              <a:t> استفاده از دولت </a:t>
            </a:r>
            <a:r>
              <a:rPr lang="fa-IR" dirty="0" smtClean="0"/>
              <a:t>الکترونیک </a:t>
            </a: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smtClean="0"/>
              <a:t>foia.iran.gov.ir</a:t>
            </a:r>
            <a:r>
              <a:rPr lang="fa-IR" dirty="0" smtClean="0"/>
              <a:t> </a:t>
            </a:r>
          </a:p>
          <a:p>
            <a:pPr lvl="1" algn="r" rtl="1"/>
            <a:r>
              <a:rPr lang="fa-IR" dirty="0" smtClean="0"/>
              <a:t>ارسال با پست</a:t>
            </a:r>
          </a:p>
          <a:p>
            <a:pPr lvl="1" algn="r" rtl="1"/>
            <a:r>
              <a:rPr lang="fa-IR" dirty="0" smtClean="0"/>
              <a:t>تقاضای شخصی با مراجعه به واحد اطلاع رسانی هر موسسه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483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4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772" y="2580257"/>
            <a:ext cx="10825759" cy="1325563"/>
          </a:xfrm>
        </p:spPr>
        <p:txBody>
          <a:bodyPr>
            <a:normAutofit/>
          </a:bodyPr>
          <a:lstStyle/>
          <a:p>
            <a:pPr algn="ctr" rtl="1"/>
            <a:r>
              <a:rPr lang="fa-IR" sz="3600" dirty="0" smtClean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پرسش و پاسخ</a:t>
            </a:r>
            <a:endParaRPr lang="fa-IR" sz="3600" dirty="0">
              <a:latin typeface="Bahij TheSansArabic Black" panose="02040703060201020203" pitchFamily="18" charset="-78"/>
              <a:cs typeface="Bahij TheSansArabic Black" panose="0204070306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208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4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6846" y="529389"/>
            <a:ext cx="5535302" cy="1325563"/>
          </a:xfrm>
        </p:spPr>
        <p:txBody>
          <a:bodyPr/>
          <a:lstStyle/>
          <a:p>
            <a:pPr algn="r"/>
            <a:r>
              <a:rPr lang="fa-IR" dirty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تحلیل </a:t>
            </a:r>
            <a:r>
              <a:rPr lang="fa-IR" dirty="0" smtClean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داده چیست؟</a:t>
            </a:r>
            <a:endParaRPr lang="en-US" dirty="0">
              <a:latin typeface="Raleway Black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547" y="1828813"/>
            <a:ext cx="10515600" cy="4637301"/>
          </a:xfrm>
        </p:spPr>
        <p:txBody>
          <a:bodyPr>
            <a:normAutofit/>
          </a:bodyPr>
          <a:lstStyle/>
          <a:p>
            <a:pPr algn="r" rtl="1"/>
            <a:r>
              <a:rPr lang="fa-IR" dirty="0"/>
              <a:t>تحلیل </a:t>
            </a:r>
            <a:r>
              <a:rPr lang="fa-IR" dirty="0" smtClean="0"/>
              <a:t>داده</a:t>
            </a:r>
            <a:r>
              <a:rPr lang="en-US" dirty="0" smtClean="0"/>
              <a:t>(Data </a:t>
            </a:r>
            <a:r>
              <a:rPr lang="en-US" dirty="0"/>
              <a:t>analysis) </a:t>
            </a:r>
            <a:r>
              <a:rPr lang="fa-IR" dirty="0" smtClean="0"/>
              <a:t> فرایند </a:t>
            </a:r>
            <a:r>
              <a:rPr lang="fa-IR" dirty="0"/>
              <a:t>فهمیدن، پاک‌سازی، آماده‌سازی و تحلیل داده‌هاست که به منظور استخراج اطلاعات سودمند برای تصمیم‌گیری انجام می‌شود</a:t>
            </a:r>
            <a:r>
              <a:rPr lang="fa-IR" dirty="0" smtClean="0"/>
              <a:t>.</a:t>
            </a:r>
          </a:p>
          <a:p>
            <a:pPr algn="r" rtl="1"/>
            <a:r>
              <a:rPr lang="fa-IR" dirty="0" smtClean="0"/>
              <a:t>انواع تحلیل داده:</a:t>
            </a:r>
          </a:p>
          <a:p>
            <a:pPr lvl="1" algn="r" rtl="1"/>
            <a:r>
              <a:rPr lang="fa-IR" b="1" dirty="0"/>
              <a:t>تحلیل کاوشی: </a:t>
            </a:r>
            <a:r>
              <a:rPr lang="fa-IR" dirty="0"/>
              <a:t>برای کشف الگوهای جدید در داده‌ها استفاده </a:t>
            </a:r>
            <a:r>
              <a:rPr lang="fa-IR" dirty="0" smtClean="0"/>
              <a:t>می‌شود.</a:t>
            </a:r>
          </a:p>
          <a:p>
            <a:pPr lvl="1" algn="r" rtl="1"/>
            <a:r>
              <a:rPr lang="fa-IR" b="1" dirty="0"/>
              <a:t>تحلیل تأییدی: </a:t>
            </a:r>
            <a:r>
              <a:rPr lang="fa-IR" dirty="0"/>
              <a:t>برای حمایت یا ضعیف کردن فرضیات موجود درباره داده‌ها استفاده </a:t>
            </a:r>
            <a:r>
              <a:rPr lang="fa-IR" dirty="0" smtClean="0"/>
              <a:t>می‌شود.</a:t>
            </a:r>
          </a:p>
          <a:p>
            <a:pPr lvl="1" algn="r" rtl="1"/>
            <a:r>
              <a:rPr lang="fa-IR" b="1" dirty="0"/>
              <a:t>تحلیل پیش‌بینی: </a:t>
            </a:r>
            <a:r>
              <a:rPr lang="fa-IR" dirty="0"/>
              <a:t>از وقایع فعلی و تاریخی برای </a:t>
            </a:r>
            <a:r>
              <a:rPr lang="fa-IR" dirty="0" smtClean="0"/>
              <a:t>ارایه فرضیات </a:t>
            </a:r>
            <a:r>
              <a:rPr lang="fa-IR" dirty="0"/>
              <a:t>درباره وقایع آینده یا نامعلوم استفاده </a:t>
            </a:r>
            <a:r>
              <a:rPr lang="fa-IR" dirty="0" smtClean="0"/>
              <a:t>می‌شود.</a:t>
            </a:r>
          </a:p>
          <a:p>
            <a:pPr lvl="1" algn="r" rtl="1"/>
            <a:r>
              <a:rPr lang="fa-IR" sz="2000" b="1" dirty="0"/>
              <a:t>تحلیل محتوای کمی: </a:t>
            </a:r>
            <a:r>
              <a:rPr lang="fa-IR" sz="2000" dirty="0"/>
              <a:t>از داده‌های عددی استفاده می‌شود.</a:t>
            </a:r>
          </a:p>
          <a:p>
            <a:pPr lvl="1" algn="r" rtl="1"/>
            <a:r>
              <a:rPr lang="fa-IR" sz="2000" b="1" dirty="0"/>
              <a:t>تحلیل محتوای کیفی: </a:t>
            </a:r>
            <a:r>
              <a:rPr lang="fa-IR" sz="2000" dirty="0"/>
              <a:t>از داده‌های غیر عددی مانند زبان طبیعی، تصاویر، نام‌ها یا آدرس‌ها استفاده می‌شود.</a:t>
            </a:r>
          </a:p>
          <a:p>
            <a:pPr lvl="1" algn="r" rtl="1"/>
            <a:endParaRPr lang="fa-IR" dirty="0" smtClean="0"/>
          </a:p>
          <a:p>
            <a:pPr algn="r" rtl="1"/>
            <a:endParaRPr lang="en-US" dirty="0"/>
          </a:p>
          <a:p>
            <a:pPr lvl="1" algn="r" rt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267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4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6846" y="529389"/>
            <a:ext cx="5535302" cy="1325563"/>
          </a:xfrm>
        </p:spPr>
        <p:txBody>
          <a:bodyPr/>
          <a:lstStyle/>
          <a:p>
            <a:pPr algn="r"/>
            <a:r>
              <a:rPr lang="fa-IR" dirty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تحلیل </a:t>
            </a:r>
            <a:r>
              <a:rPr lang="fa-IR" dirty="0" smtClean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داده چیست؟</a:t>
            </a:r>
            <a:endParaRPr lang="en-US" dirty="0">
              <a:latin typeface="Raleway Black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547" y="1828813"/>
            <a:ext cx="10515600" cy="4637301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 smtClean="0"/>
              <a:t>داده </a:t>
            </a:r>
            <a:r>
              <a:rPr lang="fa-IR" sz="2400" b="1" dirty="0"/>
              <a:t>کاوی </a:t>
            </a:r>
            <a:r>
              <a:rPr lang="en-US" sz="2400" b="1" dirty="0"/>
              <a:t>(Data Mining)</a:t>
            </a:r>
            <a:r>
              <a:rPr lang="fa-IR" sz="2400" b="1" dirty="0"/>
              <a:t>: </a:t>
            </a:r>
            <a:r>
              <a:rPr lang="fa-IR" sz="2400" dirty="0"/>
              <a:t>برای کشف الگوها و روابط پنهان در مجموعه‌های داده بزرگ استفاده می‌شود</a:t>
            </a:r>
            <a:r>
              <a:rPr lang="en-US" sz="2400" dirty="0"/>
              <a:t>.</a:t>
            </a:r>
          </a:p>
          <a:p>
            <a:pPr algn="r" rtl="1"/>
            <a:r>
              <a:rPr lang="fa-IR" sz="2400" b="1" dirty="0"/>
              <a:t>تجزیه و تحلیل داده های پرت: </a:t>
            </a:r>
            <a:r>
              <a:rPr lang="fa-IR" sz="2400" dirty="0"/>
              <a:t>برای شناسایی نقاط ناهنجار در داده‌ها مثل وقایعی که با الگوهای معمول متفاوت هستند، استفاده می‌شود.</a:t>
            </a:r>
            <a:endParaRPr lang="en-US" sz="2400" dirty="0"/>
          </a:p>
          <a:p>
            <a:pPr lvl="1" algn="r" rtl="1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834" y="3605349"/>
            <a:ext cx="4493026" cy="273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49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4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547" y="529389"/>
            <a:ext cx="10515601" cy="1325563"/>
          </a:xfrm>
        </p:spPr>
        <p:txBody>
          <a:bodyPr>
            <a:normAutofit/>
          </a:bodyPr>
          <a:lstStyle/>
          <a:p>
            <a:pPr algn="r"/>
            <a:r>
              <a:rPr lang="fa-IR" sz="3600" dirty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نقش تحلیل داده در روزنامه‌نگاری تحقیقاتی چیست؟</a:t>
            </a:r>
            <a:endParaRPr lang="en-US" sz="3600" dirty="0">
              <a:latin typeface="Bahij TheSansArabic Black" panose="02040703060201020203" pitchFamily="18" charset="-78"/>
              <a:cs typeface="Bahij TheSansArabic Black" panose="02040703060201020203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547" y="1698183"/>
            <a:ext cx="10515600" cy="4637301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بررسی پرونده فساد </a:t>
            </a:r>
            <a:r>
              <a:rPr lang="en-US" dirty="0" smtClean="0"/>
              <a:t>The </a:t>
            </a:r>
            <a:r>
              <a:rPr lang="en-US" dirty="0"/>
              <a:t>Troika </a:t>
            </a:r>
            <a:r>
              <a:rPr lang="en-US" dirty="0" smtClean="0"/>
              <a:t>Laundromat</a:t>
            </a:r>
          </a:p>
          <a:p>
            <a:pPr lvl="1" algn="r" rtl="1"/>
            <a:r>
              <a:rPr lang="fa-IR" dirty="0" smtClean="0"/>
              <a:t>3000 </a:t>
            </a:r>
            <a:r>
              <a:rPr lang="fa-IR" dirty="0"/>
              <a:t>شرکت در 15 </a:t>
            </a:r>
            <a:r>
              <a:rPr lang="fa-IR" dirty="0" smtClean="0"/>
              <a:t>کشور و همچنین تعداد </a:t>
            </a:r>
            <a:r>
              <a:rPr lang="fa-IR" dirty="0" smtClean="0"/>
              <a:t>زیادی</a:t>
            </a:r>
            <a:r>
              <a:rPr lang="fa-IR" dirty="0" smtClean="0"/>
              <a:t> </a:t>
            </a:r>
            <a:r>
              <a:rPr lang="fa-IR" dirty="0" smtClean="0"/>
              <a:t>از بانک‌ها را </a:t>
            </a:r>
            <a:r>
              <a:rPr lang="fa-IR" dirty="0"/>
              <a:t>پوشش </a:t>
            </a:r>
            <a:r>
              <a:rPr lang="fa-IR" dirty="0" smtClean="0"/>
              <a:t>داد</a:t>
            </a:r>
            <a:r>
              <a:rPr lang="en-US" dirty="0" smtClean="0"/>
              <a:t>.</a:t>
            </a:r>
          </a:p>
          <a:p>
            <a:pPr lvl="1" algn="r" rtl="1"/>
            <a:r>
              <a:rPr lang="fa-IR" dirty="0"/>
              <a:t>بیش از 26 میلیارد یورو از تراکنش‌ها را در طول 7 ساله (2006-2013) ردگیری </a:t>
            </a:r>
            <a:r>
              <a:rPr lang="fa-IR" dirty="0" smtClean="0"/>
              <a:t>کرد.</a:t>
            </a:r>
            <a:endParaRPr lang="en-US" dirty="0" smtClean="0"/>
          </a:p>
          <a:p>
            <a:pPr marL="0" indent="0" algn="r" rtl="1">
              <a:buNone/>
            </a:pPr>
            <a:endParaRPr lang="en-US" dirty="0" smtClean="0"/>
          </a:p>
          <a:p>
            <a:pPr algn="r" rtl="1"/>
            <a:r>
              <a:rPr lang="en-US" dirty="0" smtClean="0"/>
              <a:t>Laundromat </a:t>
            </a:r>
            <a:r>
              <a:rPr lang="fa-IR" dirty="0" smtClean="0"/>
              <a:t> چیست؟</a:t>
            </a:r>
          </a:p>
          <a:p>
            <a:pPr lvl="1" algn="r" rtl="1"/>
            <a:r>
              <a:rPr lang="fa-IR" dirty="0"/>
              <a:t>به یک سیستم پیچیده از تراکنش‌های مالی برای پنهان کردن منابع پولی غیرقانونی یا نامشروع اشاره دارد. در این سیستم، پول کثیف از منابعی ناشناخته یا غیرقانونی به منابع قانونی و شرعی تبدیل می‌شود. </a:t>
            </a:r>
            <a:endParaRPr lang="fa-IR" dirty="0" smtClean="0"/>
          </a:p>
          <a:p>
            <a:pPr lvl="1" algn="r" rtl="1"/>
            <a:endParaRPr lang="fa-IR" dirty="0" smtClean="0"/>
          </a:p>
          <a:p>
            <a:pPr algn="r" rtl="1"/>
            <a:r>
              <a:rPr lang="en-US" dirty="0" smtClean="0"/>
              <a:t>OCCRP</a:t>
            </a:r>
            <a:r>
              <a:rPr lang="fa-IR" dirty="0" smtClean="0"/>
              <a:t> و همکارانش با بررسی 1.6 میلیون ترنزکشن از 238000 شرکت توانست ارتباطات پنهان در داده را پیدا کند.</a:t>
            </a:r>
            <a:endParaRPr lang="en-US" dirty="0"/>
          </a:p>
          <a:p>
            <a:pPr marL="0" indent="0" algn="r" rt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860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4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547" y="529389"/>
            <a:ext cx="10515601" cy="1325563"/>
          </a:xfrm>
        </p:spPr>
        <p:txBody>
          <a:bodyPr>
            <a:normAutofit/>
          </a:bodyPr>
          <a:lstStyle/>
          <a:p>
            <a:pPr algn="r"/>
            <a:r>
              <a:rPr lang="fa-IR" sz="3600" dirty="0" smtClean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ابزار های تحلیل داده</a:t>
            </a:r>
            <a:endParaRPr lang="en-US" sz="3600" dirty="0">
              <a:latin typeface="Bahij TheSansArabic Black" panose="02040703060201020203" pitchFamily="18" charset="-78"/>
              <a:cs typeface="Bahij TheSansArabic Black" panose="02040703060201020203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547" y="1698183"/>
            <a:ext cx="10515600" cy="4637301"/>
          </a:xfrm>
        </p:spPr>
        <p:txBody>
          <a:bodyPr>
            <a:normAutofit/>
          </a:bodyPr>
          <a:lstStyle/>
          <a:p>
            <a:pPr algn="r" rtl="1"/>
            <a:r>
              <a:rPr lang="fa-IR" dirty="0"/>
              <a:t>معمولاً محققان از ابزارهایی برای جستجو و تحلیل حجم عظیمی از داده‌ها </a:t>
            </a:r>
            <a:r>
              <a:rPr lang="fa-IR" dirty="0" smtClean="0"/>
              <a:t>استفاده</a:t>
            </a:r>
            <a:r>
              <a:rPr lang="en-US" dirty="0" smtClean="0"/>
              <a:t> </a:t>
            </a:r>
            <a:r>
              <a:rPr lang="fa-IR" dirty="0" smtClean="0"/>
              <a:t>می‌کنند.</a:t>
            </a:r>
            <a:endParaRPr lang="en-US" dirty="0"/>
          </a:p>
          <a:p>
            <a:pPr algn="r" rtl="1"/>
            <a:r>
              <a:rPr lang="fa-IR" b="1" dirty="0"/>
              <a:t>داده‌های </a:t>
            </a:r>
            <a:r>
              <a:rPr lang="fa-IR" b="1" dirty="0" smtClean="0"/>
              <a:t>ساختاریافته یا منظم: </a:t>
            </a:r>
            <a:r>
              <a:rPr lang="fa-IR" dirty="0" smtClean="0"/>
              <a:t>قابل </a:t>
            </a:r>
            <a:r>
              <a:rPr lang="fa-IR" dirty="0"/>
              <a:t>جستجو، قابل مقایسه و دسته‌بندی است.</a:t>
            </a:r>
            <a:endParaRPr lang="en-US" dirty="0" smtClean="0"/>
          </a:p>
          <a:p>
            <a:pPr algn="r" rtl="1"/>
            <a:r>
              <a:rPr lang="fa-IR" b="1" dirty="0"/>
              <a:t>داده‌های بی‌ساختار یا داده‌های </a:t>
            </a:r>
            <a:r>
              <a:rPr lang="fa-IR" b="1" dirty="0" smtClean="0"/>
              <a:t>خام: </a:t>
            </a:r>
            <a:r>
              <a:rPr lang="fa-IR" dirty="0" smtClean="0"/>
              <a:t>به راحتی قابل جستجو و تحلیل نیست. </a:t>
            </a:r>
          </a:p>
          <a:p>
            <a:pPr algn="r" rtl="1"/>
            <a:r>
              <a:rPr lang="fa-IR" dirty="0"/>
              <a:t>فقط زمانی که داده‌های شما </a:t>
            </a:r>
            <a:r>
              <a:rPr lang="fa-IR" dirty="0" smtClean="0"/>
              <a:t>منظم </a:t>
            </a:r>
            <a:r>
              <a:rPr lang="fa-IR" dirty="0"/>
              <a:t>شده باشند می‌توانید الگوها و ارتباطات بین آن‌ها را پیدا کنید.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815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4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547" y="529389"/>
            <a:ext cx="10515601" cy="1325563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ابزار های تحلیل داده</a:t>
            </a:r>
            <a:endParaRPr lang="en-US" sz="3600" dirty="0">
              <a:latin typeface="Bahij TheSansArabic Black" panose="02040703060201020203" pitchFamily="18" charset="-78"/>
              <a:cs typeface="Bahij TheSansArabic Black" panose="02040703060201020203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547" y="1698183"/>
            <a:ext cx="10515600" cy="4637301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زبان‌های </a:t>
            </a:r>
            <a:r>
              <a:rPr lang="fa-IR" dirty="0">
                <a:cs typeface="B Nazanin" panose="00000400000000000000" pitchFamily="2" charset="-78"/>
              </a:rPr>
              <a:t>برنامه‌نویسی </a:t>
            </a:r>
            <a:r>
              <a:rPr lang="fa-IR" dirty="0" smtClean="0">
                <a:cs typeface="B Nazanin" panose="00000400000000000000" pitchFamily="2" charset="-78"/>
              </a:rPr>
              <a:t>مانند </a:t>
            </a:r>
            <a:r>
              <a:rPr lang="en-US" dirty="0">
                <a:cs typeface="B Nazanin" panose="00000400000000000000" pitchFamily="2" charset="-78"/>
              </a:rPr>
              <a:t>Python، R </a:t>
            </a:r>
            <a:r>
              <a:rPr lang="fa-IR" dirty="0" smtClean="0">
                <a:cs typeface="B Nazanin" panose="00000400000000000000" pitchFamily="2" charset="-78"/>
              </a:rPr>
              <a:t> و </a:t>
            </a:r>
            <a:r>
              <a:rPr lang="en-US" dirty="0" smtClean="0">
                <a:cs typeface="B Nazanin" panose="00000400000000000000" pitchFamily="2" charset="-78"/>
              </a:rPr>
              <a:t>SQL</a:t>
            </a:r>
          </a:p>
          <a:p>
            <a:pPr algn="r" rtl="1"/>
            <a:r>
              <a:rPr lang="en-US" dirty="0">
                <a:cs typeface="B Nazanin" panose="00000400000000000000" pitchFamily="2" charset="-78"/>
              </a:rPr>
              <a:t>Apache </a:t>
            </a:r>
            <a:r>
              <a:rPr lang="en-US" dirty="0" err="1" smtClean="0">
                <a:cs typeface="B Nazanin" panose="00000400000000000000" pitchFamily="2" charset="-78"/>
              </a:rPr>
              <a:t>Tika</a:t>
            </a:r>
            <a:r>
              <a:rPr lang="fa-IR" dirty="0" smtClean="0">
                <a:cs typeface="B Nazanin" panose="00000400000000000000" pitchFamily="2" charset="-78"/>
              </a:rPr>
              <a:t> تشخیص </a:t>
            </a:r>
            <a:r>
              <a:rPr lang="fa-IR" dirty="0">
                <a:cs typeface="B Nazanin" panose="00000400000000000000" pitchFamily="2" charset="-78"/>
              </a:rPr>
              <a:t>و استخراج متادیتا و متن از بیش از هزار نوع فایل مختلف</a:t>
            </a:r>
          </a:p>
          <a:p>
            <a:pPr algn="r" rtl="1"/>
            <a:r>
              <a:rPr lang="en-US" dirty="0">
                <a:cs typeface="B Nazanin" panose="00000400000000000000" pitchFamily="2" charset="-78"/>
              </a:rPr>
              <a:t>Apache </a:t>
            </a:r>
            <a:r>
              <a:rPr lang="en-US" dirty="0" err="1" smtClean="0">
                <a:cs typeface="B Nazanin" panose="00000400000000000000" pitchFamily="2" charset="-78"/>
              </a:rPr>
              <a:t>Solr</a:t>
            </a:r>
            <a:r>
              <a:rPr lang="fa-IR" dirty="0" smtClean="0">
                <a:cs typeface="B Nazanin" panose="00000400000000000000" pitchFamily="2" charset="-78"/>
              </a:rPr>
              <a:t> برای </a:t>
            </a:r>
            <a:r>
              <a:rPr lang="fa-IR" dirty="0">
                <a:cs typeface="B Nazanin" panose="00000400000000000000" pitchFamily="2" charset="-78"/>
              </a:rPr>
              <a:t>ساخت موتورهای جستجو</a:t>
            </a:r>
          </a:p>
          <a:p>
            <a:pPr algn="r" rtl="1"/>
            <a:r>
              <a:rPr lang="en-US" dirty="0" smtClean="0">
                <a:cs typeface="B Nazanin" panose="00000400000000000000" pitchFamily="2" charset="-78"/>
              </a:rPr>
              <a:t>Tesseract </a:t>
            </a:r>
            <a:r>
              <a:rPr lang="fa-IR" dirty="0" smtClean="0">
                <a:cs typeface="B Nazanin" panose="00000400000000000000" pitchFamily="2" charset="-78"/>
              </a:rPr>
              <a:t> برای </a:t>
            </a:r>
            <a:r>
              <a:rPr lang="fa-IR" dirty="0">
                <a:cs typeface="B Nazanin" panose="00000400000000000000" pitchFamily="2" charset="-78"/>
              </a:rPr>
              <a:t>استخراج متن از تصاویر</a:t>
            </a:r>
          </a:p>
          <a:p>
            <a:pPr algn="r" rtl="1"/>
            <a:r>
              <a:rPr lang="en-US" dirty="0" smtClean="0">
                <a:cs typeface="B Nazanin" panose="00000400000000000000" pitchFamily="2" charset="-78"/>
              </a:rPr>
              <a:t>Extract </a:t>
            </a:r>
            <a:r>
              <a:rPr lang="fa-IR" dirty="0" smtClean="0">
                <a:cs typeface="B Nazanin" panose="00000400000000000000" pitchFamily="2" charset="-78"/>
              </a:rPr>
              <a:t> برای استخراج </a:t>
            </a:r>
            <a:r>
              <a:rPr lang="fa-IR" dirty="0">
                <a:cs typeface="B Nazanin" panose="00000400000000000000" pitchFamily="2" charset="-78"/>
              </a:rPr>
              <a:t>متن </a:t>
            </a:r>
            <a:r>
              <a:rPr lang="fa-IR" dirty="0" smtClean="0">
                <a:cs typeface="B Nazanin" panose="00000400000000000000" pitchFamily="2" charset="-78"/>
              </a:rPr>
              <a:t>و متادیتا</a:t>
            </a:r>
          </a:p>
          <a:p>
            <a:pPr algn="r" rtl="1"/>
            <a:r>
              <a:rPr lang="en-US" dirty="0" smtClean="0">
                <a:cs typeface="B Nazanin" panose="00000400000000000000" pitchFamily="2" charset="-78"/>
              </a:rPr>
              <a:t>Google Pinpoint</a:t>
            </a:r>
            <a:r>
              <a:rPr lang="fa-IR" dirty="0" smtClean="0">
                <a:cs typeface="B Nazanin" panose="00000400000000000000" pitchFamily="2" charset="-78"/>
              </a:rPr>
              <a:t> با تکنولوژی </a:t>
            </a:r>
            <a:r>
              <a:rPr lang="en-US" dirty="0" smtClean="0">
                <a:cs typeface="B Nazanin" panose="00000400000000000000" pitchFamily="2" charset="-78"/>
              </a:rPr>
              <a:t>OCR </a:t>
            </a:r>
            <a:r>
              <a:rPr lang="fa-IR" dirty="0" smtClean="0">
                <a:cs typeface="B Nazanin" panose="00000400000000000000" pitchFamily="2" charset="-78"/>
              </a:rPr>
              <a:t> و تبدیل گفتار به متن </a:t>
            </a:r>
          </a:p>
          <a:p>
            <a:pPr algn="r" rtl="1"/>
            <a:r>
              <a:rPr lang="en-US" dirty="0" smtClean="0">
                <a:cs typeface="B Nazanin" panose="00000400000000000000" pitchFamily="2" charset="-78"/>
              </a:rPr>
              <a:t>Tableau</a:t>
            </a:r>
            <a:r>
              <a:rPr lang="fa-IR" dirty="0" smtClean="0">
                <a:cs typeface="B Nazanin" panose="00000400000000000000" pitchFamily="2" charset="-78"/>
              </a:rPr>
              <a:t> ابزار </a:t>
            </a:r>
            <a:r>
              <a:rPr lang="fa-IR" dirty="0">
                <a:cs typeface="B Nazanin" panose="00000400000000000000" pitchFamily="2" charset="-78"/>
              </a:rPr>
              <a:t>قدرتمندی برای بصری‌سازی </a:t>
            </a:r>
            <a:r>
              <a:rPr lang="fa-IR" dirty="0" smtClean="0">
                <a:cs typeface="B Nazanin" panose="00000400000000000000" pitchFamily="2" charset="-78"/>
              </a:rPr>
              <a:t>داده ها است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algn="r" rtl="1"/>
            <a:r>
              <a:rPr lang="en-US" dirty="0" smtClean="0">
                <a:cs typeface="B Nazanin" panose="00000400000000000000" pitchFamily="2" charset="-78"/>
              </a:rPr>
              <a:t>Power BI</a:t>
            </a:r>
            <a:r>
              <a:rPr lang="fa-IR" dirty="0"/>
              <a:t> </a:t>
            </a:r>
            <a:r>
              <a:rPr lang="fa-IR" dirty="0" smtClean="0"/>
              <a:t>برای بصری </a:t>
            </a:r>
            <a:r>
              <a:rPr lang="fa-IR" dirty="0"/>
              <a:t>سازی داده </a:t>
            </a:r>
            <a:r>
              <a:rPr lang="fa-IR" dirty="0" smtClean="0"/>
              <a:t>ها است.</a:t>
            </a:r>
            <a:endParaRPr lang="en-US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847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4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547" y="529389"/>
            <a:ext cx="10515601" cy="1325563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داستان‌گویی </a:t>
            </a:r>
            <a:r>
              <a:rPr lang="fa-IR" sz="3600" dirty="0" smtClean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داده یا </a:t>
            </a:r>
            <a:r>
              <a:rPr lang="en-US" sz="3600" dirty="0" smtClean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Data Storytelling</a:t>
            </a:r>
            <a:r>
              <a:rPr lang="fa-IR" sz="3600" dirty="0" smtClean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 </a:t>
            </a:r>
            <a:r>
              <a:rPr lang="fa-IR" sz="3600" dirty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چیست؟</a:t>
            </a:r>
            <a:endParaRPr lang="en-US" sz="3600" dirty="0">
              <a:latin typeface="Bahij TheSansArabic Black" panose="02040703060201020203" pitchFamily="18" charset="-78"/>
              <a:cs typeface="Bahij TheSansArabic Black" panose="02040703060201020203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547" y="1698183"/>
            <a:ext cx="10515600" cy="4637301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"مهارت‌های سخت" تحلیل </a:t>
            </a:r>
            <a:r>
              <a:rPr lang="fa-IR" dirty="0" smtClean="0">
                <a:cs typeface="B Nazanin" panose="00000400000000000000" pitchFamily="2" charset="-78"/>
              </a:rPr>
              <a:t>داده</a:t>
            </a:r>
            <a:r>
              <a:rPr lang="en-US" dirty="0" smtClean="0">
                <a:cs typeface="B Nazanin" panose="00000400000000000000" pitchFamily="2" charset="-78"/>
              </a:rPr>
              <a:t>: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جستجوی </a:t>
            </a:r>
            <a:r>
              <a:rPr lang="fa-IR" dirty="0" smtClean="0">
                <a:cs typeface="B Nazanin" panose="00000400000000000000" pitchFamily="2" charset="-78"/>
              </a:rPr>
              <a:t>دیتا، </a:t>
            </a:r>
            <a:r>
              <a:rPr lang="fa-IR" dirty="0">
                <a:cs typeface="B Nazanin" panose="00000400000000000000" pitchFamily="2" charset="-78"/>
              </a:rPr>
              <a:t>اجرای الگوریتم‌ها و انجام محاسبات </a:t>
            </a:r>
            <a:r>
              <a:rPr lang="fa-IR" dirty="0" smtClean="0">
                <a:cs typeface="B Nazanin" panose="00000400000000000000" pitchFamily="2" charset="-78"/>
              </a:rPr>
              <a:t>ریاضی بالای داده.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"مهارت‌های نرم" تحلیل داده: </a:t>
            </a:r>
            <a:r>
              <a:rPr lang="fa-IR" b="1" dirty="0">
                <a:cs typeface="B Nazanin" panose="00000400000000000000" pitchFamily="2" charset="-78"/>
              </a:rPr>
              <a:t>داستان سرایی داده ها</a:t>
            </a:r>
            <a:r>
              <a:rPr lang="fa-IR" dirty="0">
                <a:cs typeface="B Nazanin" panose="00000400000000000000" pitchFamily="2" charset="-78"/>
              </a:rPr>
              <a:t> روشی برای برقراری ارتباط با اطلاعات متناسب با مخاطبان خاص با روایتی جذاب است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داستان‌گویی داده شامل سه قسمت اصلی است</a:t>
            </a:r>
            <a:r>
              <a:rPr lang="fa-IR" dirty="0" smtClean="0">
                <a:cs typeface="B Nazanin" panose="00000400000000000000" pitchFamily="2" charset="-78"/>
              </a:rPr>
              <a:t>: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1- </a:t>
            </a:r>
            <a:r>
              <a:rPr lang="fa-IR" b="1" dirty="0" smtClean="0">
                <a:cs typeface="B Nazanin" panose="00000400000000000000" pitchFamily="2" charset="-78"/>
              </a:rPr>
              <a:t>داده</a:t>
            </a:r>
            <a:r>
              <a:rPr lang="fa-IR" b="1" dirty="0">
                <a:cs typeface="B Nazanin" panose="00000400000000000000" pitchFamily="2" charset="-78"/>
              </a:rPr>
              <a:t>: </a:t>
            </a:r>
            <a:r>
              <a:rPr lang="fa-IR" dirty="0">
                <a:cs typeface="B Nazanin" panose="00000400000000000000" pitchFamily="2" charset="-78"/>
              </a:rPr>
              <a:t>اول، شما به داده دقیق و کامل نیاز دارید. 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2- </a:t>
            </a:r>
            <a:r>
              <a:rPr lang="fa-IR" b="1" dirty="0">
                <a:cs typeface="B Nazanin" panose="00000400000000000000" pitchFamily="2" charset="-78"/>
              </a:rPr>
              <a:t>روایت: </a:t>
            </a:r>
            <a:r>
              <a:rPr lang="fa-IR" dirty="0">
                <a:cs typeface="B Nazanin" panose="00000400000000000000" pitchFamily="2" charset="-78"/>
              </a:rPr>
              <a:t>بعد، شما باید با داده یک داستان بسازید. 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3- </a:t>
            </a:r>
            <a:r>
              <a:rPr lang="fa-IR" b="1" dirty="0">
                <a:cs typeface="B Nazanin" panose="00000400000000000000" pitchFamily="2" charset="-78"/>
              </a:rPr>
              <a:t>تصویرسازی: </a:t>
            </a:r>
            <a:r>
              <a:rPr lang="fa-IR" dirty="0">
                <a:cs typeface="B Nazanin" panose="00000400000000000000" pitchFamily="2" charset="-78"/>
              </a:rPr>
              <a:t>در نهایت، استفاده از تصاویر مانند </a:t>
            </a:r>
            <a:r>
              <a:rPr lang="fa-IR" dirty="0" smtClean="0">
                <a:cs typeface="B Nazanin" panose="00000400000000000000" pitchFamily="2" charset="-78"/>
              </a:rPr>
              <a:t>نمودارها، </a:t>
            </a:r>
            <a:r>
              <a:rPr lang="fa-IR" dirty="0">
                <a:cs typeface="B Nazanin" panose="00000400000000000000" pitchFamily="2" charset="-78"/>
              </a:rPr>
              <a:t>یا </a:t>
            </a:r>
            <a:r>
              <a:rPr lang="fa-IR" dirty="0" smtClean="0">
                <a:cs typeface="B Nazanin" panose="00000400000000000000" pitchFamily="2" charset="-78"/>
              </a:rPr>
              <a:t>تصاویر </a:t>
            </a:r>
            <a:r>
              <a:rPr lang="fa-IR" dirty="0">
                <a:cs typeface="B Nazanin" panose="00000400000000000000" pitchFamily="2" charset="-78"/>
              </a:rPr>
              <a:t>و ویدئوها مفید است تا داستان شما </a:t>
            </a:r>
            <a:r>
              <a:rPr lang="fa-IR" dirty="0" smtClean="0">
                <a:cs typeface="B Nazanin" panose="00000400000000000000" pitchFamily="2" charset="-78"/>
              </a:rPr>
              <a:t>راحت‌تر </a:t>
            </a:r>
            <a:r>
              <a:rPr lang="fa-IR" dirty="0">
                <a:cs typeface="B Nazanin" panose="00000400000000000000" pitchFamily="2" charset="-78"/>
              </a:rPr>
              <a:t>فهمیده و به </a:t>
            </a:r>
            <a:r>
              <a:rPr lang="fa-IR" dirty="0" smtClean="0">
                <a:cs typeface="B Nazanin" panose="00000400000000000000" pitchFamily="2" charset="-78"/>
              </a:rPr>
              <a:t>یاد آورده شود.</a:t>
            </a:r>
            <a:endParaRPr lang="en-US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344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4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547" y="529389"/>
            <a:ext cx="10515601" cy="1325563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چگونه </a:t>
            </a:r>
            <a:r>
              <a:rPr lang="fa-IR" sz="3600" dirty="0" smtClean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داده را جمع آوری کنیم</a:t>
            </a:r>
            <a:r>
              <a:rPr lang="fa-IR" sz="3600" dirty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؟</a:t>
            </a:r>
            <a:endParaRPr lang="en-US" sz="3600" dirty="0">
              <a:latin typeface="Bahij TheSansArabic Black" panose="02040703060201020203" pitchFamily="18" charset="-78"/>
              <a:cs typeface="Bahij TheSansArabic Black" panose="02040703060201020203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547" y="1698183"/>
            <a:ext cx="10515600" cy="4637301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پایگاه های </a:t>
            </a:r>
            <a:r>
              <a:rPr lang="fa-IR" dirty="0">
                <a:cs typeface="B Nazanin" panose="00000400000000000000" pitchFamily="2" charset="-78"/>
              </a:rPr>
              <a:t>داده بین‌المللی موجود کمک بزرگی هستند، اما داده‌های آنها ممکن است برای تحقیق شما کمک زیادی نکند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اولین قدم در </a:t>
            </a:r>
            <a:r>
              <a:rPr lang="fa-IR" dirty="0" smtClean="0">
                <a:cs typeface="B Nazanin" panose="00000400000000000000" pitchFamily="2" charset="-78"/>
              </a:rPr>
              <a:t>جمع‌آوری </a:t>
            </a:r>
            <a:r>
              <a:rPr lang="fa-IR" dirty="0">
                <a:cs typeface="B Nazanin" panose="00000400000000000000" pitchFamily="2" charset="-78"/>
              </a:rPr>
              <a:t>داده‌ها برای </a:t>
            </a:r>
            <a:r>
              <a:rPr lang="fa-IR" dirty="0" smtClean="0">
                <a:cs typeface="B Nazanin" panose="00000400000000000000" pitchFamily="2" charset="-78"/>
              </a:rPr>
              <a:t>تحقیق شما</a:t>
            </a:r>
            <a:r>
              <a:rPr lang="fa-IR" dirty="0">
                <a:cs typeface="B Nazanin" panose="00000400000000000000" pitchFamily="2" charset="-78"/>
              </a:rPr>
              <a:t>، ارزیابی این است که چه چیزی لازم است و آیا می‌توان آن را به دست آورد. 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در قدم بعد در </a:t>
            </a:r>
            <a:r>
              <a:rPr lang="fa-IR" dirty="0">
                <a:cs typeface="B Nazanin" panose="00000400000000000000" pitchFamily="2" charset="-78"/>
              </a:rPr>
              <a:t>نظر بگیریم که آیا منبع و روشی که برای جمع‌آوری اطلاعات استفاده می‌کنیم، دقیق و کامل‌ترین </a:t>
            </a:r>
            <a:r>
              <a:rPr lang="fa-IR" dirty="0" smtClean="0">
                <a:cs typeface="B Nazanin" panose="00000400000000000000" pitchFamily="2" charset="-78"/>
              </a:rPr>
              <a:t>اطلاعات </a:t>
            </a:r>
            <a:r>
              <a:rPr lang="fa-IR" dirty="0">
                <a:cs typeface="B Nazanin" panose="00000400000000000000" pitchFamily="2" charset="-78"/>
              </a:rPr>
              <a:t>ممکن را فراهم می‌کند یا خیر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بعد </a:t>
            </a:r>
            <a:r>
              <a:rPr lang="fa-IR" dirty="0">
                <a:cs typeface="B Nazanin" panose="00000400000000000000" pitchFamily="2" charset="-78"/>
              </a:rPr>
              <a:t>از شناسایی یک منبع احتمالی، مرحله بعدی این است که داده را دریافت کنید</a:t>
            </a:r>
            <a:r>
              <a:rPr lang="fa-IR" dirty="0" smtClean="0">
                <a:cs typeface="B Nazanin" panose="00000400000000000000" pitchFamily="2" charset="-78"/>
              </a:rPr>
              <a:t>.	</a:t>
            </a: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اطلاعات منبع </a:t>
            </a:r>
            <a:r>
              <a:rPr lang="fa-IR" dirty="0" smtClean="0">
                <a:cs typeface="B Nazanin" panose="00000400000000000000" pitchFamily="2" charset="-78"/>
              </a:rPr>
              <a:t>باز</a:t>
            </a:r>
            <a:r>
              <a:rPr lang="en-US" dirty="0" smtClean="0">
                <a:cs typeface="B Nazanin" panose="00000400000000000000" pitchFamily="2" charset="-78"/>
              </a:rPr>
              <a:t>OSINT</a:t>
            </a: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اطلاعات </a:t>
            </a:r>
            <a:r>
              <a:rPr lang="fa-IR" dirty="0" smtClean="0">
                <a:cs typeface="B Nazanin" panose="00000400000000000000" pitchFamily="2" charset="-78"/>
              </a:rPr>
              <a:t>منبع انسانی </a:t>
            </a:r>
            <a:r>
              <a:rPr lang="en-US" dirty="0" smtClean="0">
                <a:cs typeface="B Nazanin" panose="00000400000000000000" pitchFamily="2" charset="-78"/>
              </a:rPr>
              <a:t>HUMINT</a:t>
            </a: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درخواست‌های آزادی </a:t>
            </a:r>
            <a:r>
              <a:rPr lang="fa-IR" dirty="0" smtClean="0">
                <a:cs typeface="B Nazanin" panose="00000400000000000000" pitchFamily="2" charset="-78"/>
              </a:rPr>
              <a:t>اطلاعات</a:t>
            </a:r>
            <a:r>
              <a:rPr lang="en-US" dirty="0" smtClean="0">
                <a:cs typeface="B Nazanin" panose="00000400000000000000" pitchFamily="2" charset="-78"/>
              </a:rPr>
              <a:t>  FOI </a:t>
            </a:r>
          </a:p>
        </p:txBody>
      </p:sp>
    </p:spTree>
    <p:extLst>
      <p:ext uri="{BB962C8B-B14F-4D97-AF65-F5344CB8AC3E}">
        <p14:creationId xmlns:p14="http://schemas.microsoft.com/office/powerpoint/2010/main" val="283635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4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89" y="529389"/>
            <a:ext cx="10825759" cy="1325563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درخواست‌های آزادی اطلاعات  </a:t>
            </a:r>
            <a:r>
              <a:rPr lang="en-US" sz="3600" dirty="0" smtClean="0">
                <a:latin typeface="Bahij TheSansArabic Black" panose="02040703060201020203" pitchFamily="18" charset="-78"/>
                <a:cs typeface="Bahij TheSansArabic Black" panose="02040703060201020203" pitchFamily="18" charset="-78"/>
              </a:rPr>
              <a:t>Freedom of Information</a:t>
            </a:r>
            <a:endParaRPr lang="en-US" sz="3600" dirty="0">
              <a:latin typeface="Bahij TheSansArabic Black" panose="02040703060201020203" pitchFamily="18" charset="-78"/>
              <a:cs typeface="Bahij TheSansArabic Black" panose="02040703060201020203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547" y="1698183"/>
            <a:ext cx="10515600" cy="4637301"/>
          </a:xfrm>
        </p:spPr>
        <p:txBody>
          <a:bodyPr>
            <a:normAutofit/>
          </a:bodyPr>
          <a:lstStyle/>
          <a:p>
            <a:pPr algn="r" rtl="1"/>
            <a:r>
              <a:rPr lang="fa-IR" dirty="0"/>
              <a:t>در برخی موارد، داده‌های مورد نیاز برای یک تحقیق قابل دسترس عمومی نیستند و بنابراین ممکن است لازم باشد درخواست‌های آزادی </a:t>
            </a:r>
            <a:r>
              <a:rPr lang="fa-IR" dirty="0" smtClean="0"/>
              <a:t>اطلاعات</a:t>
            </a:r>
            <a:r>
              <a:rPr lang="en-US" dirty="0" smtClean="0"/>
              <a:t>(FOI) </a:t>
            </a:r>
            <a:r>
              <a:rPr lang="fa-IR" dirty="0" smtClean="0"/>
              <a:t> ارسال </a:t>
            </a:r>
            <a:r>
              <a:rPr lang="fa-IR" dirty="0"/>
              <a:t>کنید</a:t>
            </a:r>
            <a:r>
              <a:rPr lang="fa-IR" dirty="0" smtClean="0"/>
              <a:t>.</a:t>
            </a:r>
          </a:p>
          <a:p>
            <a:pPr algn="r" rtl="1"/>
            <a:r>
              <a:rPr lang="fa-IR" dirty="0" smtClean="0"/>
              <a:t>قانون</a:t>
            </a:r>
            <a:r>
              <a:rPr lang="fa-IR" dirty="0"/>
              <a:t> </a:t>
            </a:r>
            <a:r>
              <a:rPr lang="fa-IR" b="1" dirty="0"/>
              <a:t>آزادی اطلاعات</a:t>
            </a:r>
            <a:r>
              <a:rPr lang="fa-IR" dirty="0"/>
              <a:t> قوانینی را در بر می‌گیرد که دسترسی عمومی به اطلاعات نگهداری شده توسط دولت را تضمین می‌کند. </a:t>
            </a:r>
            <a:endParaRPr lang="fa-IR" dirty="0" smtClean="0"/>
          </a:p>
          <a:p>
            <a:pPr algn="r" rtl="1"/>
            <a:r>
              <a:rPr lang="fa-IR" dirty="0"/>
              <a:t>قانون انتشار و دسرتسی آزاد به </a:t>
            </a:r>
            <a:r>
              <a:rPr lang="fa-IR" dirty="0" smtClean="0"/>
              <a:t>اطاعات در ایران </a:t>
            </a:r>
            <a:r>
              <a:rPr lang="fa-IR" dirty="0"/>
              <a:t>در سال ۱۳۸۸ تصویب و در سال ۱۳۹۳ اجرایی شد</a:t>
            </a:r>
            <a:r>
              <a:rPr lang="fa-I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721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2894</TotalTime>
  <Words>634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B Nazanin</vt:lpstr>
      <vt:lpstr>Bahij TheSansArabic Black</vt:lpstr>
      <vt:lpstr>Calibri</vt:lpstr>
      <vt:lpstr>Calibri Light</vt:lpstr>
      <vt:lpstr>EB Garamond</vt:lpstr>
      <vt:lpstr>Raleway Black</vt:lpstr>
      <vt:lpstr>Office Theme</vt:lpstr>
      <vt:lpstr>تحلیل داده</vt:lpstr>
      <vt:lpstr>تحلیل داده چیست؟</vt:lpstr>
      <vt:lpstr>تحلیل داده چیست؟</vt:lpstr>
      <vt:lpstr>نقش تحلیل داده در روزنامه‌نگاری تحقیقاتی چیست؟</vt:lpstr>
      <vt:lpstr>ابزار های تحلیل داده</vt:lpstr>
      <vt:lpstr>ابزار های تحلیل داده</vt:lpstr>
      <vt:lpstr>داستان‌گویی داده یا Data Storytelling چیست؟</vt:lpstr>
      <vt:lpstr>چگونه داده را جمع آوری کنیم؟</vt:lpstr>
      <vt:lpstr>درخواست‌های آزادی اطلاعات  Freedom of Information</vt:lpstr>
      <vt:lpstr>چگونگی ارائه تقاضا</vt:lpstr>
      <vt:lpstr>پرسش و پاسخ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Tracking Corruption</dc:title>
  <dc:creator>ashraf bawer</dc:creator>
  <cp:lastModifiedBy>ashraf bawer</cp:lastModifiedBy>
  <cp:revision>177</cp:revision>
  <dcterms:created xsi:type="dcterms:W3CDTF">2024-04-10T04:06:36Z</dcterms:created>
  <dcterms:modified xsi:type="dcterms:W3CDTF">2024-05-10T13:26:54Z</dcterms:modified>
</cp:coreProperties>
</file>