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96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1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8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0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D0FE-42B2-40EC-A45A-5B7E0E2FEEE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95FB-6D45-4D0E-95C9-97559DE6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sselfinder.com/" TargetMode="External"/><Relationship Id="rId2" Type="http://schemas.openxmlformats.org/officeDocument/2006/relationships/hyperlink" Target="https://www.marinetraffic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x.io/" TargetMode="External"/><Relationship Id="rId2" Type="http://schemas.openxmlformats.org/officeDocument/2006/relationships/hyperlink" Target="https://inteltechniqu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sint.industries/" TargetMode="External"/><Relationship Id="rId4" Type="http://schemas.openxmlformats.org/officeDocument/2006/relationships/hyperlink" Target="https://osintframework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2926">
            <a:off x="1695431" y="-144676"/>
            <a:ext cx="3617402" cy="9546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7742"/>
            <a:ext cx="9144000" cy="2491060"/>
          </a:xfrm>
        </p:spPr>
        <p:txBody>
          <a:bodyPr anchor="ctr">
            <a:normAutofit/>
          </a:bodyPr>
          <a:lstStyle/>
          <a:p>
            <a:r>
              <a:rPr lang="fa-IR" sz="7200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تکنیک های آشکارسازی فساد</a:t>
            </a:r>
            <a:endParaRPr lang="en-US" sz="72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291" y="5029200"/>
            <a:ext cx="6875418" cy="89086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EB Garamond" pitchFamily="2" charset="0"/>
                <a:ea typeface="EB Garamond" pitchFamily="2" charset="0"/>
                <a:cs typeface="EB Garamond" pitchFamily="2" charset="0"/>
              </a:rPr>
              <a:t>Course </a:t>
            </a:r>
            <a:r>
              <a:rPr lang="en-US" sz="1800" b="1" dirty="0" smtClean="0">
                <a:latin typeface="EB Garamond" pitchFamily="2" charset="0"/>
                <a:ea typeface="EB Garamond" pitchFamily="2" charset="0"/>
                <a:cs typeface="EB Garamond" pitchFamily="2" charset="0"/>
              </a:rPr>
              <a:t>Provider: </a:t>
            </a:r>
            <a:r>
              <a:rPr lang="en-US" sz="1800" dirty="0" smtClean="0">
                <a:latin typeface="EB Garamond" pitchFamily="2" charset="0"/>
                <a:ea typeface="EB Garamond" pitchFamily="2" charset="0"/>
                <a:cs typeface="EB Garamond" pitchFamily="2" charset="0"/>
              </a:rPr>
              <a:t>UNISHKA Research Service, Inc. </a:t>
            </a:r>
            <a:endParaRPr lang="en-US" sz="1800" dirty="0">
              <a:latin typeface="EB Garamond" pitchFamily="2" charset="0"/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13068" y="1567135"/>
            <a:ext cx="3365864" cy="379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B Garamond" pitchFamily="2" charset="0"/>
                <a:ea typeface="EB Garamond" pitchFamily="2" charset="0"/>
                <a:cs typeface="EB Garamond" pitchFamily="2" charset="0"/>
              </a:rPr>
              <a:t>In Anti-Corruption </a:t>
            </a:r>
            <a:r>
              <a:rPr lang="en-US" dirty="0" smtClean="0">
                <a:latin typeface="EB Garamond" pitchFamily="2" charset="0"/>
                <a:ea typeface="EB Garamond" pitchFamily="2" charset="0"/>
                <a:cs typeface="EB Garamond" pitchFamily="2" charset="0"/>
              </a:rPr>
              <a:t>Programs</a:t>
            </a:r>
            <a:endParaRPr lang="en-US" dirty="0">
              <a:latin typeface="EB Garamond" pitchFamily="2" charset="0"/>
              <a:ea typeface="EB Garamond" pitchFamily="2" charset="0"/>
              <a:cs typeface="EB Garamo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503250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ساخت نمایه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ساخت یک نمای کلی جامع از </a:t>
            </a:r>
            <a:r>
              <a:rPr lang="fa-IR" dirty="0" smtClean="0">
                <a:cs typeface="B Nazanin" panose="00000400000000000000" pitchFamily="2" charset="-78"/>
              </a:rPr>
              <a:t>هدف</a:t>
            </a:r>
            <a:endParaRPr lang="en-US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در کجا سال های اولیه زندگی خود را گذرانده است؟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کجا به مدرسه رفته است؟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sz="2000" dirty="0" smtClean="0">
                <a:cs typeface="B Nazanin" panose="00000400000000000000" pitchFamily="2" charset="-78"/>
              </a:rPr>
              <a:t>بالاترین سطح تحصیلی او چیست؟</a:t>
            </a:r>
            <a:endParaRPr lang="en-US" sz="20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چه زمانی به دولت پیوستند</a:t>
            </a:r>
            <a:r>
              <a:rPr lang="fa-IR" sz="2000" dirty="0" smtClean="0">
                <a:cs typeface="B Nazanin" panose="00000400000000000000" pitchFamily="2" charset="-78"/>
              </a:rPr>
              <a:t>؟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بررسی افراد مرتبط نزدیک به </a:t>
            </a:r>
            <a:r>
              <a:rPr lang="fa-IR" dirty="0" smtClean="0">
                <a:cs typeface="B Nazanin" panose="00000400000000000000" pitchFamily="2" charset="-78"/>
              </a:rPr>
              <a:t>هدفتان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اعضای خانواده، خویشاوندان نزدیک و دوستان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چرا؟</a:t>
            </a:r>
          </a:p>
          <a:p>
            <a:pPr lvl="2" algn="r" rtl="1"/>
            <a:r>
              <a:rPr lang="fa-IR" dirty="0">
                <a:cs typeface="B Nazanin" panose="00000400000000000000" pitchFamily="2" charset="-78"/>
              </a:rPr>
              <a:t>موارد پنهان فساد</a:t>
            </a:r>
          </a:p>
          <a:p>
            <a:pPr lvl="2" algn="r" rtl="1"/>
            <a:r>
              <a:rPr lang="fa-IR" dirty="0">
                <a:cs typeface="B Nazanin" panose="00000400000000000000" pitchFamily="2" charset="-78"/>
              </a:rPr>
              <a:t>مالکیت سودمند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19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04" y="1520348"/>
            <a:ext cx="2829234" cy="2019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426" y="3299035"/>
            <a:ext cx="7704490" cy="1325563"/>
          </a:xfrm>
        </p:spPr>
        <p:txBody>
          <a:bodyPr>
            <a:noAutofit/>
          </a:bodyPr>
          <a:lstStyle/>
          <a:p>
            <a:r>
              <a:rPr lang="fa-IR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تعیین کردن بردار حمله</a:t>
            </a:r>
            <a:endParaRPr lang="en-US" sz="66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78263" y="3194532"/>
            <a:ext cx="1319349" cy="1319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Lato Black" panose="020F0A02020204030203" pitchFamily="34" charset="0"/>
                <a:cs typeface="18 Khebrat Musamim" pitchFamily="2" charset="0"/>
              </a:rPr>
              <a:t>3</a:t>
            </a:r>
            <a:endParaRPr lang="en-US" sz="4400" dirty="0">
              <a:solidFill>
                <a:schemeClr val="tx1"/>
              </a:solidFill>
              <a:latin typeface="Lato Black" panose="020F0A02020204030203" pitchFamily="34" charset="0"/>
              <a:cs typeface="18 Khebrat Musami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615544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تعیین کردن بردار حمله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2087091"/>
            <a:ext cx="10515600" cy="4754867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نقض قانون را شناسایی کنید و </a:t>
            </a:r>
            <a:r>
              <a:rPr lang="fa-IR" dirty="0" smtClean="0">
                <a:cs typeface="B Nazanin" panose="00000400000000000000" pitchFamily="2" charset="-78"/>
              </a:rPr>
              <a:t>یک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یا </a:t>
            </a:r>
            <a:r>
              <a:rPr lang="fa-IR" dirty="0">
                <a:cs typeface="B Nazanin" panose="00000400000000000000" pitchFamily="2" charset="-78"/>
              </a:rPr>
              <a:t>دو مورد را برای تهیه گزارش انتخاب کنید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مثال: قاسم </a:t>
            </a:r>
            <a:r>
              <a:rPr lang="fa-IR" dirty="0" smtClean="0">
                <a:cs typeface="B Nazanin" panose="00000400000000000000" pitchFamily="2" charset="-78"/>
              </a:rPr>
              <a:t>صلواتی	</a:t>
            </a:r>
          </a:p>
          <a:p>
            <a:pPr lvl="2" algn="r" rtl="1"/>
            <a:r>
              <a:rPr lang="fa-IR" dirty="0">
                <a:cs typeface="B Nazanin" panose="00000400000000000000" pitchFamily="2" charset="-78"/>
              </a:rPr>
              <a:t>افشای دخالت پسر در بازار سیاه </a:t>
            </a:r>
            <a:r>
              <a:rPr lang="fa-IR" dirty="0" smtClean="0">
                <a:cs typeface="B Nazanin" panose="00000400000000000000" pitchFamily="2" charset="-78"/>
              </a:rPr>
              <a:t>نفت</a:t>
            </a:r>
          </a:p>
          <a:p>
            <a:pPr lvl="2" algn="r" rtl="1"/>
            <a:r>
              <a:rPr lang="fa-IR" dirty="0">
                <a:cs typeface="B Nazanin" panose="00000400000000000000" pitchFamily="2" charset="-78"/>
              </a:rPr>
              <a:t>تمرکز بر دارایی های قاضی به ارزش بیش از 50 میلیون </a:t>
            </a:r>
            <a:r>
              <a:rPr lang="fa-IR" dirty="0" smtClean="0">
                <a:cs typeface="B Nazanin" panose="00000400000000000000" pitchFamily="2" charset="-78"/>
              </a:rPr>
              <a:t>دلار</a:t>
            </a:r>
          </a:p>
          <a:p>
            <a:pPr lvl="2" algn="r" rtl="1"/>
            <a:r>
              <a:rPr lang="fa-IR" dirty="0" smtClean="0">
                <a:cs typeface="B Nazanin" panose="00000400000000000000" pitchFamily="2" charset="-78"/>
              </a:rPr>
              <a:t>نقش داشتن در قتل خیلی ها</a:t>
            </a:r>
          </a:p>
          <a:p>
            <a:pPr lvl="2"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تاثیرگذارترین </a:t>
            </a:r>
            <a:r>
              <a:rPr lang="fa-IR" dirty="0">
                <a:cs typeface="B Nazanin" panose="00000400000000000000" pitchFamily="2" charset="-78"/>
              </a:rPr>
              <a:t>نقطه ضعف را انتخاب کنید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فهرست مطالب سند خود را بر اساس آن ضعف </a:t>
            </a:r>
            <a:r>
              <a:rPr lang="fa-IR" dirty="0" smtClean="0">
                <a:cs typeface="B Nazanin" panose="00000400000000000000" pitchFamily="2" charset="-78"/>
              </a:rPr>
              <a:t>ترتیب </a:t>
            </a:r>
            <a:r>
              <a:rPr lang="fa-IR" dirty="0">
                <a:cs typeface="B Nazanin" panose="00000400000000000000" pitchFamily="2" charset="-78"/>
              </a:rPr>
              <a:t>کنید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تمرکز بر </a:t>
            </a:r>
            <a:r>
              <a:rPr lang="fa-IR" dirty="0" smtClean="0">
                <a:cs typeface="B Nazanin" panose="00000400000000000000" pitchFamily="2" charset="-78"/>
              </a:rPr>
              <a:t>یک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یا دو </a:t>
            </a:r>
            <a:r>
              <a:rPr lang="fa-IR" dirty="0">
                <a:cs typeface="B Nazanin" panose="00000400000000000000" pitchFamily="2" charset="-78"/>
              </a:rPr>
              <a:t>ضعف اساسی برای متمرکز کردن سند شما</a:t>
            </a:r>
            <a:endParaRPr lang="en-US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14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749" y="2599510"/>
            <a:ext cx="8418069" cy="1325563"/>
          </a:xfrm>
        </p:spPr>
        <p:txBody>
          <a:bodyPr>
            <a:noAutofit/>
          </a:bodyPr>
          <a:lstStyle/>
          <a:p>
            <a:r>
              <a:rPr lang="fa-IR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شناخت شبکه</a:t>
            </a:r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 </a:t>
            </a:r>
            <a:r>
              <a:rPr lang="fa-IR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فساد</a:t>
            </a:r>
            <a:endParaRPr lang="en-US" sz="66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23234" y="2495007"/>
            <a:ext cx="1319349" cy="1319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Lato Black" panose="020F0A02020204030203" pitchFamily="34" charset="0"/>
                <a:cs typeface="18 Khebrat Musamim" pitchFamily="2" charset="0"/>
              </a:rPr>
              <a:t>4</a:t>
            </a:r>
            <a:endParaRPr lang="en-US" sz="4400" dirty="0">
              <a:solidFill>
                <a:schemeClr val="tx1"/>
              </a:solidFill>
              <a:latin typeface="Lato Black" panose="020F0A02020204030203" pitchFamily="34" charset="0"/>
              <a:cs typeface="18 Khebrat Musami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503250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شناخت </a:t>
            </a:r>
            <a:r>
              <a:rPr lang="fa-IR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شبکه فساد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شما باید با شروع تحقیقات خود، تا جایی که ممکن است شبکه فساد را نقشه برداری کنید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 smtClean="0">
              <a:cs typeface="B Nazanin" panose="00000400000000000000" pitchFamily="2" charset="-78"/>
            </a:endParaRPr>
          </a:p>
          <a:p>
            <a:pPr lvl="1" algn="r" rtl="1">
              <a:spcAft>
                <a:spcPts val="1200"/>
              </a:spcAft>
            </a:pPr>
            <a:r>
              <a:rPr lang="fa-IR" dirty="0" smtClean="0">
                <a:cs typeface="B Nazanin" panose="00000400000000000000" pitchFamily="2" charset="-78"/>
              </a:rPr>
              <a:t>این معمولا</a:t>
            </a:r>
            <a:r>
              <a:rPr lang="en-US" dirty="0" smtClean="0">
                <a:cs typeface="B Nazanin" panose="00000400000000000000" pitchFamily="2" charset="-78"/>
              </a:rPr>
              <a:t> link chart </a:t>
            </a:r>
            <a:r>
              <a:rPr lang="fa-IR" dirty="0" smtClean="0">
                <a:cs typeface="B Nazanin" panose="00000400000000000000" pitchFamily="2" charset="-78"/>
              </a:rPr>
              <a:t>نامیده میشود. </a:t>
            </a:r>
          </a:p>
          <a:p>
            <a:pPr algn="r" rtl="1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شما نباید </a:t>
            </a:r>
            <a:r>
              <a:rPr lang="en-US" dirty="0" smtClean="0">
                <a:cs typeface="B Nazanin" panose="00000400000000000000" pitchFamily="2" charset="-78"/>
              </a:rPr>
              <a:t> link chart</a:t>
            </a:r>
            <a:r>
              <a:rPr lang="fa-IR" dirty="0" smtClean="0">
                <a:cs typeface="B Nazanin" panose="00000400000000000000" pitchFamily="2" charset="-78"/>
              </a:rPr>
              <a:t>خود </a:t>
            </a:r>
            <a:r>
              <a:rPr lang="fa-IR" dirty="0">
                <a:cs typeface="B Nazanin" panose="00000400000000000000" pitchFamily="2" charset="-78"/>
              </a:rPr>
              <a:t>را منتشر کنید</a:t>
            </a:r>
            <a:r>
              <a:rPr lang="fa-IR" dirty="0" smtClean="0">
                <a:cs typeface="B Nazanin" panose="00000400000000000000" pitchFamily="2" charset="-78"/>
              </a:rPr>
              <a:t>!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هدف‌گیری به یک فرد تنها ممکن است باعث بازنشستگی یا </a:t>
            </a:r>
            <a:r>
              <a:rPr lang="fa-IR" dirty="0" smtClean="0">
                <a:cs typeface="B Nazanin" panose="00000400000000000000" pitchFamily="2" charset="-78"/>
              </a:rPr>
              <a:t>اقدامات </a:t>
            </a:r>
            <a:r>
              <a:rPr lang="fa-IR" dirty="0">
                <a:cs typeface="B Nazanin" panose="00000400000000000000" pitchFamily="2" charset="-78"/>
              </a:rPr>
              <a:t>قانونی شود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spcAft>
                <a:spcPts val="1200"/>
              </a:spcAft>
            </a:pPr>
            <a:r>
              <a:rPr lang="fa-IR" dirty="0" smtClean="0">
                <a:cs typeface="B Nazanin" panose="00000400000000000000" pitchFamily="2" charset="-78"/>
              </a:rPr>
              <a:t>هدف گیری </a:t>
            </a:r>
            <a:r>
              <a:rPr lang="fa-IR" dirty="0">
                <a:cs typeface="B Nazanin" panose="00000400000000000000" pitchFamily="2" charset="-78"/>
              </a:rPr>
              <a:t>کل شبکه ممکن است </a:t>
            </a:r>
            <a:r>
              <a:rPr lang="fa-IR" dirty="0" smtClean="0">
                <a:cs typeface="B Nazanin" panose="00000400000000000000" pitchFamily="2" charset="-78"/>
              </a:rPr>
              <a:t>اقدامات انتقام جویانه علیه شما </a:t>
            </a:r>
            <a:r>
              <a:rPr lang="fa-IR" dirty="0">
                <a:cs typeface="B Nazanin" panose="00000400000000000000" pitchFamily="2" charset="-78"/>
              </a:rPr>
              <a:t>را به همراه داشته باشد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شناسایی روش‌های کسب درآمد </a:t>
            </a:r>
            <a:r>
              <a:rPr lang="fa-IR" dirty="0" smtClean="0">
                <a:cs typeface="B Nazanin" panose="00000400000000000000" pitchFamily="2" charset="-78"/>
              </a:rPr>
              <a:t>شبکه.</a:t>
            </a:r>
          </a:p>
          <a:p>
            <a:pPr lvl="1" algn="r" rtl="1">
              <a:spcAft>
                <a:spcPts val="600"/>
              </a:spcAft>
            </a:pPr>
            <a:r>
              <a:rPr lang="fa-IR" dirty="0">
                <a:cs typeface="B Nazanin" panose="00000400000000000000" pitchFamily="2" charset="-78"/>
              </a:rPr>
              <a:t>دخالت در بازار </a:t>
            </a:r>
            <a:r>
              <a:rPr lang="fa-IR" dirty="0" smtClean="0">
                <a:cs typeface="B Nazanin" panose="00000400000000000000" pitchFamily="2" charset="-78"/>
              </a:rPr>
              <a:t>سیاه نفت</a:t>
            </a:r>
            <a:endParaRPr lang="fa-IR" dirty="0" smtClean="0">
              <a:cs typeface="B Nazanin" panose="00000400000000000000" pitchFamily="2" charset="-78"/>
            </a:endParaRPr>
          </a:p>
          <a:p>
            <a:pPr lvl="1" algn="r" rtl="1">
              <a:spcAft>
                <a:spcPts val="600"/>
              </a:spcAft>
            </a:pPr>
            <a:r>
              <a:rPr lang="fa-IR" dirty="0" smtClean="0">
                <a:cs typeface="B Nazanin" panose="00000400000000000000" pitchFamily="2" charset="-78"/>
              </a:rPr>
              <a:t> مواد مخدر</a:t>
            </a:r>
          </a:p>
          <a:p>
            <a:pPr lvl="1" algn="r" rtl="1">
              <a:spcAft>
                <a:spcPts val="600"/>
              </a:spcAft>
            </a:pPr>
            <a:r>
              <a:rPr lang="fa-IR" dirty="0" smtClean="0">
                <a:cs typeface="B Nazanin" panose="00000400000000000000" pitchFamily="2" charset="-78"/>
              </a:rPr>
              <a:t> قاچاق انسان و غیره.</a:t>
            </a:r>
            <a:endParaRPr lang="en-US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87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50325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شناخت </a:t>
            </a:r>
            <a:r>
              <a:rPr lang="fa-IR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شبکه فساد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بررسی </a:t>
            </a:r>
            <a:r>
              <a:rPr lang="fa-IR" dirty="0">
                <a:cs typeface="B Nazanin" panose="00000400000000000000" pitchFamily="2" charset="-78"/>
              </a:rPr>
              <a:t>نقش خاص </a:t>
            </a:r>
            <a:r>
              <a:rPr lang="fa-IR" dirty="0" smtClean="0">
                <a:cs typeface="B Nazanin" panose="00000400000000000000" pitchFamily="2" charset="-78"/>
              </a:rPr>
              <a:t>فرد هدف </a:t>
            </a:r>
            <a:r>
              <a:rPr lang="fa-IR" dirty="0">
                <a:cs typeface="B Nazanin" panose="00000400000000000000" pitchFamily="2" charset="-78"/>
              </a:rPr>
              <a:t>درون </a:t>
            </a:r>
            <a:r>
              <a:rPr lang="fa-IR" dirty="0" smtClean="0">
                <a:cs typeface="B Nazanin" panose="00000400000000000000" pitchFamily="2" charset="-78"/>
              </a:rPr>
              <a:t>شبکه</a:t>
            </a:r>
            <a:endParaRPr lang="en-US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او چه کاری انجام می‌دهد</a:t>
            </a:r>
            <a:r>
              <a:rPr lang="fa-IR" dirty="0" smtClean="0">
                <a:cs typeface="B Nazanin" panose="00000400000000000000" pitchFamily="2" charset="-78"/>
              </a:rPr>
              <a:t>؟</a:t>
            </a:r>
            <a:endParaRPr lang="en-US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چقدر درگیر است</a:t>
            </a:r>
            <a:r>
              <a:rPr lang="fa-IR" dirty="0" smtClean="0">
                <a:cs typeface="B Nazanin" panose="00000400000000000000" pitchFamily="2" charset="-78"/>
              </a:rPr>
              <a:t>؟</a:t>
            </a:r>
            <a:endParaRPr lang="en-US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آیا </a:t>
            </a:r>
            <a:r>
              <a:rPr lang="fa-IR" dirty="0" smtClean="0">
                <a:cs typeface="B Nazanin" panose="00000400000000000000" pitchFamily="2" charset="-78"/>
              </a:rPr>
              <a:t>او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مسئول </a:t>
            </a:r>
            <a:r>
              <a:rPr lang="fa-IR" dirty="0">
                <a:cs typeface="B Nazanin" panose="00000400000000000000" pitchFamily="2" charset="-78"/>
              </a:rPr>
              <a:t>لجستیک است</a:t>
            </a:r>
            <a:r>
              <a:rPr lang="fa-IR" dirty="0" smtClean="0">
                <a:cs typeface="B Nazanin" panose="00000400000000000000" pitchFamily="2" charset="-78"/>
              </a:rPr>
              <a:t>؟</a:t>
            </a:r>
            <a:endParaRPr lang="en-US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آیا عملیات مالی را اداره می‌کند؟</a:t>
            </a:r>
            <a:endParaRPr lang="en-US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81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503250"/>
            <a:ext cx="9761304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leway Black" pitchFamily="2" charset="0"/>
              </a:rPr>
              <a:t>Corruption Network Example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/>
          </a:bodyPr>
          <a:lstStyle/>
          <a:p>
            <a:r>
              <a:rPr lang="en-US" dirty="0"/>
              <a:t>This is customarily called a “link chart</a:t>
            </a:r>
            <a:r>
              <a:rPr lang="en-US" dirty="0" smtClean="0"/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7" y="2642202"/>
            <a:ext cx="10058400" cy="36802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54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503250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شناخت شبکه فساد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تجزیه و تحلیل فرآیند یا فرآیندهای فاسد که هدف شما را ثروتمند می‌کند</a:t>
            </a:r>
            <a:r>
              <a:rPr lang="fa-IR" dirty="0" smtClean="0"/>
              <a:t>.</a:t>
            </a:r>
            <a:endParaRPr lang="en-US" dirty="0" smtClean="0"/>
          </a:p>
          <a:p>
            <a:pPr lvl="1" algn="r" rtl="1"/>
            <a:r>
              <a:rPr lang="fa-IR" dirty="0"/>
              <a:t>چگونه هدف شما </a:t>
            </a:r>
            <a:r>
              <a:rPr lang="fa-IR" dirty="0" smtClean="0"/>
              <a:t>پول خود را دریافت ؟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fa-IR" dirty="0"/>
              <a:t>همچنین باید </a:t>
            </a:r>
            <a:r>
              <a:rPr lang="fa-IR" dirty="0" smtClean="0"/>
              <a:t>بانکی که هدف </a:t>
            </a:r>
            <a:r>
              <a:rPr lang="fa-IR" dirty="0"/>
              <a:t>را </a:t>
            </a:r>
            <a:r>
              <a:rPr lang="fa-IR" dirty="0" smtClean="0"/>
              <a:t>استفاده میکند را شناسایی کنید. </a:t>
            </a:r>
          </a:p>
          <a:p>
            <a:pPr lvl="1" algn="r" rtl="1"/>
            <a:r>
              <a:rPr lang="fa-IR" dirty="0"/>
              <a:t>او از کدام بانک یا صرافی برای انتقال پول استفاده می‌کند</a:t>
            </a:r>
            <a:r>
              <a:rPr lang="fa-IR" dirty="0" smtClean="0"/>
              <a:t>؟</a:t>
            </a:r>
          </a:p>
          <a:p>
            <a:pPr lvl="1" algn="r" rtl="1"/>
            <a:r>
              <a:rPr lang="fa-IR" dirty="0" smtClean="0"/>
              <a:t>چرا؟</a:t>
            </a:r>
            <a:r>
              <a:rPr lang="en-US" dirty="0" smtClean="0"/>
              <a:t> </a:t>
            </a:r>
            <a:endParaRPr lang="en-US" dirty="0"/>
          </a:p>
          <a:p>
            <a:pPr lvl="2" algn="r" rtl="1"/>
            <a:r>
              <a:rPr lang="fa-IR" dirty="0"/>
              <a:t>فهم بانک‌های درگیر، فشار اضافی را از طریق تحریم‌های ثانویه ایجاد می‌کند.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70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23234" y="2495007"/>
            <a:ext cx="1319349" cy="1319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Lato Black" panose="020F0A02020204030203" pitchFamily="34" charset="0"/>
                <a:cs typeface="18 Khebrat Musamim" pitchFamily="2" charset="0"/>
              </a:rPr>
              <a:t>5</a:t>
            </a:r>
            <a:endParaRPr lang="en-US" sz="4400" dirty="0">
              <a:solidFill>
                <a:schemeClr val="tx1"/>
              </a:solidFill>
              <a:latin typeface="Lato Black" panose="020F0A02020204030203" pitchFamily="34" charset="0"/>
              <a:cs typeface="18 Khebrat Musamim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28" y="1684295"/>
            <a:ext cx="3318022" cy="3377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812" y="2560322"/>
            <a:ext cx="5933006" cy="1325563"/>
          </a:xfrm>
        </p:spPr>
        <p:txBody>
          <a:bodyPr>
            <a:noAutofit/>
          </a:bodyPr>
          <a:lstStyle/>
          <a:p>
            <a:r>
              <a:rPr lang="fa-IR" sz="6600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بررسی سبک زندگی فرد هدف</a:t>
            </a:r>
            <a:endParaRPr lang="en-US" sz="66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47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503250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بررسی سبک زندگی فرد هدف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پس از درک منابع درآمدی هدف خود، تمرکز خود را روی </a:t>
            </a:r>
            <a:r>
              <a:rPr lang="fa-IR" b="1" dirty="0"/>
              <a:t>ردیابی مخارج </a:t>
            </a:r>
            <a:r>
              <a:rPr lang="fa-IR" dirty="0" smtClean="0"/>
              <a:t>فرد هدف </a:t>
            </a:r>
            <a:r>
              <a:rPr lang="fa-IR" dirty="0"/>
              <a:t>تغییر </a:t>
            </a:r>
            <a:r>
              <a:rPr lang="fa-IR" dirty="0" smtClean="0"/>
              <a:t>دهید:</a:t>
            </a:r>
            <a:endParaRPr lang="en-US" dirty="0"/>
          </a:p>
          <a:p>
            <a:pPr algn="r" rtl="1"/>
            <a:r>
              <a:rPr lang="fa-IR" dirty="0"/>
              <a:t>تعطیلات و سفرهای گذشته هدف را بررسی کنید</a:t>
            </a:r>
            <a:r>
              <a:rPr lang="fa-IR" dirty="0" smtClean="0"/>
              <a:t>.</a:t>
            </a:r>
            <a:endParaRPr lang="en-US" dirty="0" smtClean="0"/>
          </a:p>
          <a:p>
            <a:pPr lvl="1" algn="r" rtl="1"/>
            <a:r>
              <a:rPr lang="fa-IR" dirty="0"/>
              <a:t>از رسانه های اجتماعی برای </a:t>
            </a:r>
            <a:r>
              <a:rPr lang="fa-IR" dirty="0" smtClean="0"/>
              <a:t>فهمیدن </a:t>
            </a:r>
            <a:r>
              <a:rPr lang="fa-IR" dirty="0"/>
              <a:t>عادات سفر هدف استفاده کنید</a:t>
            </a:r>
            <a:r>
              <a:rPr lang="fa-IR" dirty="0" smtClean="0"/>
              <a:t>.</a:t>
            </a:r>
            <a:endParaRPr lang="en-US" dirty="0" smtClean="0"/>
          </a:p>
          <a:p>
            <a:pPr lvl="2" algn="r" rtl="1"/>
            <a:r>
              <a:rPr lang="fa-IR" dirty="0"/>
              <a:t>اعضای خانواده یا فرزندان ممکن است عکس </a:t>
            </a:r>
            <a:r>
              <a:rPr lang="fa-IR" dirty="0" smtClean="0"/>
              <a:t>سفر های خود را پوست کنند.</a:t>
            </a:r>
            <a:endParaRPr lang="fa-IR" dirty="0"/>
          </a:p>
          <a:p>
            <a:pPr lvl="2" algn="r" rtl="1"/>
            <a:endParaRPr lang="en-US" dirty="0"/>
          </a:p>
          <a:p>
            <a:pPr algn="r" rtl="1"/>
            <a:r>
              <a:rPr lang="fa-IR" dirty="0"/>
              <a:t>پیگیری دارایی‌های </a:t>
            </a:r>
            <a:r>
              <a:rPr lang="fa-IR" dirty="0" smtClean="0"/>
              <a:t>ارزشمند فرد هدف</a:t>
            </a:r>
          </a:p>
          <a:p>
            <a:pPr lvl="2" algn="r" rtl="1"/>
            <a:r>
              <a:rPr lang="fa-IR" dirty="0"/>
              <a:t>خانه‌ها، ویلای‌ها، خودروها، قایق‌ها، ساعت‌های گران‌قیمت</a:t>
            </a:r>
            <a:r>
              <a:rPr lang="fa-IR" dirty="0" smtClean="0"/>
              <a:t>.</a:t>
            </a:r>
          </a:p>
          <a:p>
            <a:pPr lvl="2" algn="r" rtl="1"/>
            <a:endParaRPr lang="fa-IR" dirty="0" smtClean="0"/>
          </a:p>
          <a:p>
            <a:pPr algn="r" rtl="1"/>
            <a:r>
              <a:rPr lang="fa-IR" dirty="0"/>
              <a:t>شناسایی </a:t>
            </a:r>
            <a:r>
              <a:rPr lang="fa-IR" dirty="0" smtClean="0"/>
              <a:t>کسب‌وکارهای فرد هدف</a:t>
            </a:r>
          </a:p>
          <a:p>
            <a:pPr lvl="2" algn="r" rtl="1"/>
            <a:r>
              <a:rPr lang="fa-IR" dirty="0"/>
              <a:t>تحقیق درباره کسب‌وکارهایی که توسط خانواده، دوستان یا خویشاوندان هدف </a:t>
            </a:r>
            <a:r>
              <a:rPr lang="fa-IR" dirty="0" smtClean="0"/>
              <a:t>اداره </a:t>
            </a:r>
            <a:r>
              <a:rPr lang="fa-IR" dirty="0"/>
              <a:t>می‌شود.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38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72717" y="0"/>
            <a:ext cx="12801600" cy="3904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386" y="3994156"/>
            <a:ext cx="4359226" cy="1325563"/>
          </a:xfrm>
        </p:spPr>
        <p:txBody>
          <a:bodyPr>
            <a:noAutofit/>
          </a:bodyPr>
          <a:lstStyle/>
          <a:p>
            <a:pPr algn="ctr"/>
            <a:r>
              <a:rPr lang="ar-SA" sz="6000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امنیت شما</a:t>
            </a:r>
            <a:endParaRPr lang="en-US" sz="88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026" y="3075595"/>
            <a:ext cx="26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اولین و مهمترین قدم </a:t>
            </a:r>
            <a:endParaRPr lang="en-US" sz="28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86775" y="3643820"/>
            <a:ext cx="34184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59" y="1589225"/>
            <a:ext cx="3691165" cy="10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503250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بررسی سبک زندگی فرد هدف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از</a:t>
            </a:r>
            <a:r>
              <a:rPr lang="fa-IR" dirty="0"/>
              <a:t> </a:t>
            </a:r>
            <a:r>
              <a:rPr lang="fa-IR" dirty="0" smtClean="0"/>
              <a:t>دیتابیس های </a:t>
            </a:r>
            <a:r>
              <a:rPr lang="fa-IR" dirty="0"/>
              <a:t>ثبت کسب و کار برای کشف اطلاعات در مورد دارایی‌ها یا </a:t>
            </a:r>
            <a:r>
              <a:rPr lang="fa-IR" dirty="0" smtClean="0"/>
              <a:t>شرکت ها فرد هدف </a:t>
            </a:r>
            <a:r>
              <a:rPr lang="fa-IR" dirty="0"/>
              <a:t>استفاده کنید</a:t>
            </a:r>
            <a:r>
              <a:rPr lang="fa-IR" dirty="0" smtClean="0"/>
              <a:t>.</a:t>
            </a:r>
            <a:endParaRPr lang="en-US" dirty="0" smtClean="0"/>
          </a:p>
          <a:p>
            <a:pPr lvl="1" algn="r" rtl="1"/>
            <a:r>
              <a:rPr lang="fa-IR" dirty="0"/>
              <a:t>فهرستی از پایگاه‌های اطلاعاتی قابل دسترس </a:t>
            </a:r>
            <a:r>
              <a:rPr lang="fa-IR" dirty="0" smtClean="0"/>
              <a:t>مثل </a:t>
            </a:r>
            <a:r>
              <a:rPr lang="fa-IR" dirty="0"/>
              <a:t>پایگاه‌های اطلاعاتی شرکت‌ها، کشتی‌ها و غیره را تهیه کنید</a:t>
            </a:r>
            <a:r>
              <a:rPr lang="fa-IR" dirty="0" smtClean="0"/>
              <a:t>.</a:t>
            </a:r>
          </a:p>
          <a:p>
            <a:pPr lvl="1" algn="r" rtl="1"/>
            <a:endParaRPr lang="fa-IR" dirty="0"/>
          </a:p>
          <a:p>
            <a:pPr lvl="1" algn="r" rtl="1"/>
            <a:r>
              <a:rPr lang="fa-IR" dirty="0"/>
              <a:t>به صفحه </a:t>
            </a:r>
            <a:r>
              <a:rPr lang="fa-IR" dirty="0" smtClean="0"/>
              <a:t>“</a:t>
            </a:r>
            <a:r>
              <a:rPr lang="en-US" dirty="0" smtClean="0"/>
              <a:t>Resources</a:t>
            </a:r>
            <a:r>
              <a:rPr lang="fa-IR" dirty="0" smtClean="0"/>
              <a:t>" </a:t>
            </a:r>
            <a:r>
              <a:rPr lang="fa-IR" dirty="0"/>
              <a:t>در وب سایت </a:t>
            </a:r>
            <a:r>
              <a:rPr lang="en-US" dirty="0" smtClean="0"/>
              <a:t> UNISHKA</a:t>
            </a:r>
            <a:r>
              <a:rPr lang="fa-IR" dirty="0" smtClean="0"/>
              <a:t>برای </a:t>
            </a:r>
            <a:r>
              <a:rPr lang="fa-IR" dirty="0"/>
              <a:t>لیستی از پایگاه های داده از کشورهای مختلف دسترسی داشته باشید</a:t>
            </a:r>
            <a:r>
              <a:rPr lang="fa-IR" dirty="0" smtClean="0"/>
              <a:t>.</a:t>
            </a:r>
          </a:p>
          <a:p>
            <a:pPr lvl="1" algn="r" rtl="1"/>
            <a:r>
              <a:rPr lang="en-US" dirty="0" smtClean="0"/>
              <a:t>Link</a:t>
            </a:r>
            <a:r>
              <a:rPr lang="en-US" dirty="0"/>
              <a:t>: https://unishka.com/resources/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04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039" y="2646499"/>
            <a:ext cx="8994394" cy="1167857"/>
          </a:xfrm>
        </p:spPr>
        <p:txBody>
          <a:bodyPr>
            <a:noAutofit/>
          </a:bodyPr>
          <a:lstStyle/>
          <a:p>
            <a:r>
              <a:rPr lang="fa-IR" sz="6600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منابع و ابزار ها </a:t>
            </a:r>
            <a:endParaRPr lang="en-US" sz="66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23234" y="2495007"/>
            <a:ext cx="1319349" cy="1319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Lato Black" panose="020F0A02020204030203" pitchFamily="34" charset="0"/>
                <a:cs typeface="18 Khebrat Musamim" pitchFamily="2" charset="0"/>
              </a:rPr>
              <a:t>7</a:t>
            </a:r>
            <a:endParaRPr lang="en-US" sz="4400" dirty="0">
              <a:solidFill>
                <a:schemeClr val="tx1"/>
              </a:solidFill>
              <a:latin typeface="Lato Black" panose="020F0A02020204030203" pitchFamily="34" charset="0"/>
              <a:cs typeface="18 Khebrat Musami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7975" y="503250"/>
            <a:ext cx="99727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6600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منابع و ابزار ها </a:t>
            </a:r>
            <a:endParaRPr lang="en-US" sz="66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پایگاه‌های اطلاعاتی ثبت شرکت‌ها </a:t>
            </a:r>
            <a:r>
              <a:rPr lang="en-US" dirty="0" smtClean="0"/>
              <a:t>Business </a:t>
            </a:r>
            <a:r>
              <a:rPr lang="en-US" dirty="0" err="1" smtClean="0"/>
              <a:t>Registeries</a:t>
            </a:r>
            <a:endParaRPr lang="en-US" dirty="0" smtClean="0"/>
          </a:p>
          <a:p>
            <a:pPr lvl="1" algn="r" rtl="1"/>
            <a:r>
              <a:rPr lang="en-US" dirty="0" smtClean="0"/>
              <a:t>BRIS (</a:t>
            </a:r>
            <a:r>
              <a:rPr lang="en-US" dirty="0"/>
              <a:t>Business Registers Interconnection System</a:t>
            </a:r>
            <a:r>
              <a:rPr lang="en-US" dirty="0" smtClean="0"/>
              <a:t>)</a:t>
            </a:r>
          </a:p>
          <a:p>
            <a:pPr lvl="1" algn="r" rtl="1"/>
            <a:r>
              <a:rPr lang="en-US" dirty="0" smtClean="0"/>
              <a:t>Companies House UK</a:t>
            </a:r>
          </a:p>
          <a:p>
            <a:pPr lvl="1" algn="r" rtl="1"/>
            <a:r>
              <a:rPr lang="en-US" dirty="0" err="1" smtClean="0"/>
              <a:t>OpenCorporates</a:t>
            </a:r>
            <a:endParaRPr lang="en-US" dirty="0" smtClean="0"/>
          </a:p>
          <a:p>
            <a:pPr lvl="1" algn="r" rtl="1"/>
            <a:r>
              <a:rPr lang="en-US" dirty="0" smtClean="0"/>
              <a:t>UK Land and Property Register</a:t>
            </a:r>
            <a:endParaRPr lang="en-US" dirty="0" smtClean="0"/>
          </a:p>
          <a:p>
            <a:pPr lvl="1" algn="r" rtl="1"/>
            <a:endParaRPr lang="en-US" dirty="0"/>
          </a:p>
          <a:p>
            <a:pPr lvl="1" algn="r" rtl="1"/>
            <a:r>
              <a:rPr lang="fa-IR" dirty="0"/>
              <a:t>پایگاه‌های </a:t>
            </a:r>
            <a:r>
              <a:rPr lang="fa-IR" dirty="0" smtClean="0"/>
              <a:t>اطلاعاتی</a:t>
            </a:r>
            <a:r>
              <a:rPr lang="en-US" dirty="0" smtClean="0"/>
              <a:t> </a:t>
            </a:r>
            <a:r>
              <a:rPr lang="fa-IR" dirty="0"/>
              <a:t> </a:t>
            </a:r>
            <a:r>
              <a:rPr lang="en-US" dirty="0" smtClean="0"/>
              <a:t>OCCRP Aleph</a:t>
            </a:r>
            <a:endParaRPr lang="fa-IR" dirty="0" smtClean="0"/>
          </a:p>
          <a:p>
            <a:pPr marL="457200" lvl="1" indent="0" algn="r" rtl="1">
              <a:buNone/>
            </a:pPr>
            <a:endParaRPr lang="en-US" dirty="0"/>
          </a:p>
          <a:p>
            <a:pPr lvl="1" algn="r" rtl="1"/>
            <a:r>
              <a:rPr lang="fa-IR" dirty="0" smtClean="0"/>
              <a:t>ویبسایت های ردیابی کشتی ها</a:t>
            </a:r>
            <a:endParaRPr lang="en-US" dirty="0" smtClean="0"/>
          </a:p>
          <a:p>
            <a:pPr lvl="2" algn="r" rtl="1"/>
            <a:r>
              <a:rPr lang="en-US" dirty="0">
                <a:hlinkClick r:id="rId2"/>
              </a:rPr>
              <a:t>https://www.marinetraffic.com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2" algn="r" rtl="1"/>
            <a:r>
              <a:rPr lang="en-US" dirty="0">
                <a:hlinkClick r:id="rId3"/>
              </a:rPr>
              <a:t>https://www.vesselfinder.com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914400" lvl="2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7975" y="503250"/>
            <a:ext cx="99727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6600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منابع و ابزار ها </a:t>
            </a:r>
            <a:endParaRPr lang="en-US" sz="66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ابزار های جستجو سوشل مدیا</a:t>
            </a:r>
          </a:p>
          <a:p>
            <a:pPr lvl="1" algn="r" rtl="1"/>
            <a:r>
              <a:rPr lang="en-US" dirty="0" smtClean="0"/>
              <a:t>4CAT</a:t>
            </a:r>
          </a:p>
          <a:p>
            <a:pPr lvl="1" algn="r" rtl="1"/>
            <a:r>
              <a:rPr lang="en-US" dirty="0" err="1" smtClean="0"/>
              <a:t>FacePager</a:t>
            </a:r>
            <a:endParaRPr lang="en-US" dirty="0" smtClean="0"/>
          </a:p>
          <a:p>
            <a:pPr lvl="1" algn="r" rtl="1"/>
            <a:r>
              <a:rPr lang="en-US" dirty="0">
                <a:hlinkClick r:id="rId2"/>
              </a:rPr>
              <a:t>https://inteltechniques.com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 algn="r" rtl="1"/>
            <a:r>
              <a:rPr lang="en-US" dirty="0">
                <a:hlinkClick r:id="rId3"/>
              </a:rPr>
              <a:t>https://intelx.io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fa-IR" dirty="0"/>
              <a:t>- بررسی وجود یک ایمیل در یک نشت داده</a:t>
            </a:r>
            <a:r>
              <a:rPr lang="fa-IR" dirty="0" smtClean="0"/>
              <a:t>.</a:t>
            </a:r>
          </a:p>
          <a:p>
            <a:pPr lvl="1" algn="r" rt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://osintframework.com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 algn="r" rtl="1"/>
            <a:r>
              <a:rPr lang="en-US" dirty="0">
                <a:hlinkClick r:id="rId5"/>
              </a:rPr>
              <a:t>https://osint.industries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457200" lvl="1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288" y="529389"/>
            <a:ext cx="2706859" cy="1325563"/>
          </a:xfrm>
        </p:spPr>
        <p:txBody>
          <a:bodyPr/>
          <a:lstStyle/>
          <a:p>
            <a:pPr algn="r"/>
            <a:r>
              <a:rPr lang="ar-SA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امنیت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399521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با خطرات موجود خود را آشنا کنید.</a:t>
            </a:r>
          </a:p>
          <a:p>
            <a:pPr lvl="1" algn="r" rtl="1"/>
            <a:r>
              <a:rPr lang="ar-SA" dirty="0"/>
              <a:t>ویروس </a:t>
            </a:r>
            <a:r>
              <a:rPr lang="fa-IR" dirty="0" smtClean="0"/>
              <a:t>ها یا بدافراز ها		</a:t>
            </a:r>
            <a:endParaRPr lang="en-US" dirty="0" smtClean="0"/>
          </a:p>
          <a:p>
            <a:pPr lvl="2" algn="r" rtl="1"/>
            <a:r>
              <a:rPr lang="ar-SA" dirty="0"/>
              <a:t>داده های خوده را رمزگذاری </a:t>
            </a:r>
            <a:r>
              <a:rPr lang="ar-SA" dirty="0" smtClean="0"/>
              <a:t>کنید</a:t>
            </a:r>
            <a:r>
              <a:rPr lang="fa-IR" dirty="0"/>
              <a:t> </a:t>
            </a:r>
            <a:r>
              <a:rPr lang="fa-IR" dirty="0" smtClean="0"/>
              <a:t>با استفاده از نرمافزار های همچون </a:t>
            </a:r>
            <a:r>
              <a:rPr lang="en-US" dirty="0" err="1"/>
              <a:t>V</a:t>
            </a:r>
            <a:r>
              <a:rPr lang="en-US" dirty="0" err="1" smtClean="0"/>
              <a:t>eracrypt</a:t>
            </a:r>
            <a:endParaRPr lang="fa-IR" dirty="0" smtClean="0"/>
          </a:p>
          <a:p>
            <a:pPr lvl="2" algn="r" rtl="1"/>
            <a:endParaRPr lang="en-US" dirty="0" smtClean="0"/>
          </a:p>
          <a:p>
            <a:pPr lvl="1" algn="r" rtl="1"/>
            <a:r>
              <a:rPr lang="ar-SA" dirty="0"/>
              <a:t>حملات فیشینگ </a:t>
            </a:r>
            <a:endParaRPr lang="fa-IR" dirty="0" smtClean="0"/>
          </a:p>
          <a:p>
            <a:pPr lvl="2" algn="r" rtl="1"/>
            <a:r>
              <a:rPr lang="ar-SA" dirty="0" smtClean="0"/>
              <a:t>احراز </a:t>
            </a:r>
            <a:r>
              <a:rPr lang="ar-SA" dirty="0"/>
              <a:t>هویت </a:t>
            </a:r>
            <a:r>
              <a:rPr lang="fa-IR" dirty="0" smtClean="0"/>
              <a:t>دو</a:t>
            </a:r>
            <a:r>
              <a:rPr lang="ar-SA" dirty="0" smtClean="0"/>
              <a:t>عاملی</a:t>
            </a:r>
            <a:r>
              <a:rPr lang="fa-IR" dirty="0" smtClean="0"/>
              <a:t> </a:t>
            </a:r>
          </a:p>
          <a:p>
            <a:pPr lvl="3" algn="r" rtl="1"/>
            <a:r>
              <a:rPr lang="en-US" dirty="0" smtClean="0"/>
              <a:t>Google Authenticator</a:t>
            </a:r>
            <a:endParaRPr lang="fa-IR" dirty="0" smtClean="0"/>
          </a:p>
          <a:p>
            <a:pPr marL="914400" lvl="2" indent="0" algn="r" rtl="1">
              <a:buNone/>
            </a:pPr>
            <a:r>
              <a:rPr lang="fa-IR" dirty="0" smtClean="0"/>
              <a:t>	</a:t>
            </a:r>
            <a:endParaRPr lang="en-US" dirty="0"/>
          </a:p>
          <a:p>
            <a:pPr lvl="1" algn="r" rtl="1"/>
            <a:r>
              <a:rPr lang="fa-IR" dirty="0" smtClean="0"/>
              <a:t>استفاده از شبکه </a:t>
            </a:r>
            <a:r>
              <a:rPr lang="fa-IR" dirty="0"/>
              <a:t>خصوصی </a:t>
            </a:r>
            <a:r>
              <a:rPr lang="fa-IR" dirty="0" smtClean="0"/>
              <a:t>مجازی (</a:t>
            </a:r>
            <a:r>
              <a:rPr lang="en-US" dirty="0" smtClean="0"/>
              <a:t>(VPN</a:t>
            </a:r>
          </a:p>
          <a:p>
            <a:pPr lvl="2" algn="r" rtl="1"/>
            <a:r>
              <a:rPr lang="en-US" dirty="0" err="1"/>
              <a:t>ExpressVPN</a:t>
            </a:r>
            <a:r>
              <a:rPr lang="en-US" dirty="0"/>
              <a:t>, </a:t>
            </a:r>
            <a:r>
              <a:rPr lang="en-US" dirty="0" err="1"/>
              <a:t>NordVPN</a:t>
            </a:r>
            <a:r>
              <a:rPr lang="en-US" dirty="0"/>
              <a:t>, </a:t>
            </a:r>
            <a:r>
              <a:rPr lang="en-US" dirty="0" err="1"/>
              <a:t>ProtonVPN</a:t>
            </a:r>
            <a:r>
              <a:rPr lang="en-US" dirty="0"/>
              <a:t>, </a:t>
            </a:r>
            <a:r>
              <a:rPr lang="en-US" dirty="0" err="1"/>
              <a:t>SurfShark</a:t>
            </a:r>
            <a:r>
              <a:rPr lang="en-US" dirty="0"/>
              <a:t>, </a:t>
            </a:r>
            <a:r>
              <a:rPr lang="en-US" dirty="0" err="1"/>
              <a:t>Psiphon</a:t>
            </a:r>
            <a:r>
              <a:rPr lang="en-US" dirty="0"/>
              <a:t>, and V2Ray. </a:t>
            </a:r>
            <a:endParaRPr lang="en-US" dirty="0" smtClean="0"/>
          </a:p>
          <a:p>
            <a:pPr lvl="1" algn="r" rtl="1"/>
            <a:endParaRPr lang="en-US" dirty="0"/>
          </a:p>
          <a:p>
            <a:pPr lvl="1"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6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503250"/>
            <a:ext cx="10308094" cy="1325563"/>
          </a:xfrm>
        </p:spPr>
        <p:txBody>
          <a:bodyPr/>
          <a:lstStyle/>
          <a:p>
            <a:pPr algn="r" rtl="1"/>
            <a:r>
              <a:rPr lang="ar-SA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امنیت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3995213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مجموعه آموزشی </a:t>
            </a:r>
            <a:r>
              <a:rPr lang="fa-IR" dirty="0" smtClean="0"/>
              <a:t>«ردیابی </a:t>
            </a:r>
            <a:r>
              <a:rPr lang="fa-IR" dirty="0"/>
              <a:t>فساد».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85" y="2678171"/>
            <a:ext cx="2089552" cy="1175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2" y="2678171"/>
            <a:ext cx="3459699" cy="1946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54" y="2678171"/>
            <a:ext cx="2089552" cy="1175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2" y="2678172"/>
            <a:ext cx="2089550" cy="1175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342" y="5288944"/>
            <a:ext cx="836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Link: https://www.youtube.com/playlist?list=PL5WPqVd0vBoLAcFBdTsQLA-n-X98XA1Jx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676" y="4072143"/>
            <a:ext cx="6985153" cy="1325563"/>
          </a:xfrm>
        </p:spPr>
        <p:txBody>
          <a:bodyPr>
            <a:noAutofit/>
          </a:bodyPr>
          <a:lstStyle/>
          <a:p>
            <a:pPr algn="ctr"/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متدولوژی یا روش شناسی</a:t>
            </a:r>
            <a:endParaRPr lang="en-US" sz="66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86776" y="3784759"/>
            <a:ext cx="34184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76" y="1486631"/>
            <a:ext cx="3410454" cy="20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503250"/>
            <a:ext cx="10515600" cy="1325563"/>
          </a:xfrm>
        </p:spPr>
        <p:txBody>
          <a:bodyPr/>
          <a:lstStyle/>
          <a:p>
            <a:pPr algn="r"/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متدولوژی</a:t>
            </a:r>
            <a:endParaRPr lang="en-US" dirty="0">
              <a:latin typeface="Raleway Bla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/>
          </a:bodyPr>
          <a:lstStyle/>
          <a:p>
            <a:pPr algn="r" rtl="1"/>
            <a:r>
              <a:rPr lang="en-US" b="1" dirty="0" smtClean="0"/>
              <a:t>Open </a:t>
            </a:r>
            <a:r>
              <a:rPr lang="en-US" b="1" dirty="0"/>
              <a:t>Source Intelligence (OSINT</a:t>
            </a:r>
            <a:r>
              <a:rPr lang="en-US" b="1" dirty="0" smtClean="0"/>
              <a:t>)</a:t>
            </a:r>
            <a:r>
              <a:rPr lang="fa-IR" b="1" dirty="0" smtClean="0"/>
              <a:t>  </a:t>
            </a:r>
            <a:r>
              <a:rPr lang="en-US" b="1" dirty="0" smtClean="0"/>
              <a:t> </a:t>
            </a:r>
            <a:r>
              <a:rPr lang="ar-SA" sz="2400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اطلاعات منبع باز </a:t>
            </a:r>
            <a:endParaRPr lang="en-US" sz="2400" b="1" dirty="0" smtClean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به اطلاعات جمع آوری شده از منابع در دسترس عموم اشاره دارد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این یک منبع ارزشمند است، اما اطلاعات محدودی دارد و ممکن است نادرستی داشته باشد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marL="457200" lvl="1" indent="0" algn="r" rtl="1">
              <a:buNone/>
            </a:pPr>
            <a:endParaRPr lang="en-US" dirty="0" smtClean="0"/>
          </a:p>
          <a:p>
            <a:pPr algn="r" rtl="1"/>
            <a:r>
              <a:rPr lang="en-US" b="1" dirty="0"/>
              <a:t>Human </a:t>
            </a:r>
            <a:r>
              <a:rPr lang="en-US" b="1" dirty="0" smtClean="0"/>
              <a:t>Intelligence (HUMINT)</a:t>
            </a:r>
            <a:r>
              <a:rPr lang="fa-IR" b="1" dirty="0" smtClean="0"/>
              <a:t>   </a:t>
            </a:r>
            <a:r>
              <a:rPr lang="ar-SA" sz="2400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اطلاعات منبع انسانی </a:t>
            </a:r>
            <a:endParaRPr lang="en-US" sz="2400" b="1" dirty="0" smtClean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به اطلاعاتی اشاره دارد که از طریق تماسات و روابط انسانی به دست می‌آید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ابتدا افرادی را شناسایی کنید که ممکن است به اطلاعات دسترسی داشته باشند سپس راه هایی برای به دست آوردن </a:t>
            </a:r>
            <a:r>
              <a:rPr lang="fa-IR" dirty="0" smtClean="0">
                <a:cs typeface="B Nazanin" panose="00000400000000000000" pitchFamily="2" charset="-78"/>
              </a:rPr>
              <a:t>آن اطلاحات </a:t>
            </a:r>
            <a:r>
              <a:rPr lang="fa-IR" dirty="0">
                <a:cs typeface="B Nazanin" panose="00000400000000000000" pitchFamily="2" charset="-78"/>
              </a:rPr>
              <a:t>بیابید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lvl="1" algn="r" rtl="1"/>
            <a:r>
              <a:rPr lang="fa-IR" dirty="0" smtClean="0">
                <a:cs typeface="B Nazanin" panose="00000400000000000000" pitchFamily="2" charset="-78"/>
              </a:rPr>
              <a:t>باید </a:t>
            </a:r>
            <a:r>
              <a:rPr lang="fa-IR" dirty="0">
                <a:cs typeface="B Nazanin" panose="00000400000000000000" pitchFamily="2" charset="-78"/>
              </a:rPr>
              <a:t>محتاط باشید. سؤالات را به گونه ای بپرسید که </a:t>
            </a:r>
            <a:r>
              <a:rPr lang="fa-IR" dirty="0" smtClean="0">
                <a:cs typeface="B Nazanin" panose="00000400000000000000" pitchFamily="2" charset="-78"/>
              </a:rPr>
              <a:t>هویت و تحقیق </a:t>
            </a:r>
            <a:r>
              <a:rPr lang="fa-IR" dirty="0">
                <a:cs typeface="B Nazanin" panose="00000400000000000000" pitchFamily="2" charset="-78"/>
              </a:rPr>
              <a:t>شما را آشکار نکند.</a:t>
            </a:r>
            <a:endParaRPr lang="en-US" dirty="0" smtClean="0">
              <a:cs typeface="B Nazanin" panose="00000400000000000000" pitchFamily="2" charset="-78"/>
            </a:endParaRPr>
          </a:p>
          <a:p>
            <a:pPr lvl="1" algn="r" rtl="1"/>
            <a:endParaRPr lang="en-US" dirty="0"/>
          </a:p>
          <a:p>
            <a:pPr lvl="1"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18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604" y="3284977"/>
            <a:ext cx="1971484" cy="2488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349" y="2773674"/>
            <a:ext cx="8315960" cy="1325563"/>
          </a:xfrm>
        </p:spPr>
        <p:txBody>
          <a:bodyPr>
            <a:noAutofit/>
          </a:bodyPr>
          <a:lstStyle/>
          <a:p>
            <a:r>
              <a:rPr lang="fa-IR" sz="6600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شناخت فرد مورد هدف</a:t>
            </a:r>
            <a:endParaRPr lang="en-US" sz="66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84046" y="2734485"/>
            <a:ext cx="1319349" cy="1319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latin typeface="Lato Black" panose="020F0A02020204030203" pitchFamily="34" charset="0"/>
                <a:cs typeface="18 Khebrat Musamim" pitchFamily="2" charset="0"/>
              </a:rPr>
              <a:t>1</a:t>
            </a:r>
            <a:endParaRPr lang="en-US" sz="4400" dirty="0">
              <a:solidFill>
                <a:schemeClr val="tx1"/>
              </a:solidFill>
              <a:latin typeface="Lato Black" panose="020F0A02020204030203" pitchFamily="34" charset="0"/>
              <a:cs typeface="18 Khebrat Musami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47" y="503250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شناخت فرد </a:t>
            </a:r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هدف خود</a:t>
            </a:r>
            <a:endParaRPr lang="en-US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828813"/>
            <a:ext cx="10515600" cy="4754867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جمع آوری اطلاعات </a:t>
            </a:r>
            <a:r>
              <a:rPr lang="fa-IR" dirty="0" smtClean="0">
                <a:cs typeface="B Nazanin" panose="00000400000000000000" pitchFamily="2" charset="-78"/>
              </a:rPr>
              <a:t>بیوگرافی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تاریخ تولد، محل تولد، نام قانونی کامل و </a:t>
            </a:r>
            <a:r>
              <a:rPr lang="fa-IR" dirty="0" smtClean="0">
                <a:cs typeface="B Nazanin" panose="00000400000000000000" pitchFamily="2" charset="-78"/>
              </a:rPr>
              <a:t>غیره</a:t>
            </a:r>
          </a:p>
          <a:p>
            <a:pPr lvl="1"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فهرستی در سند خود با تمام اطلاعات </a:t>
            </a:r>
            <a:r>
              <a:rPr lang="fa-IR" dirty="0" smtClean="0">
                <a:cs typeface="B Nazanin" panose="00000400000000000000" pitchFamily="2" charset="-78"/>
              </a:rPr>
              <a:t>بیوگرافی </a:t>
            </a:r>
            <a:r>
              <a:rPr lang="fa-IR" dirty="0">
                <a:cs typeface="B Nazanin" panose="00000400000000000000" pitchFamily="2" charset="-78"/>
              </a:rPr>
              <a:t>هدف خود ایجاد کنید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مهم است که همیشه منبع اطلاعاتی را که به دست می آورید در </a:t>
            </a:r>
            <a:r>
              <a:rPr lang="fa-IR" dirty="0" smtClean="0">
                <a:cs typeface="B Nazanin" panose="00000400000000000000" pitchFamily="2" charset="-78"/>
              </a:rPr>
              <a:t>پانویس </a:t>
            </a:r>
            <a:r>
              <a:rPr lang="fa-IR" dirty="0">
                <a:cs typeface="B Nazanin" panose="00000400000000000000" pitchFamily="2" charset="-78"/>
              </a:rPr>
              <a:t>یادداشت کنید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منابع خود را با آرشیو کردن آنها به طور ایمن ذخیره کنید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lvl="1" algn="r" rtl="1"/>
            <a:r>
              <a:rPr lang="en-US" dirty="0" smtClean="0">
                <a:cs typeface="B Nazanin" panose="00000400000000000000" pitchFamily="2" charset="-78"/>
              </a:rPr>
              <a:t> Archive.org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1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86" y="840106"/>
            <a:ext cx="3743325" cy="462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812" y="2547259"/>
            <a:ext cx="8418069" cy="1325563"/>
          </a:xfrm>
        </p:spPr>
        <p:txBody>
          <a:bodyPr>
            <a:noAutofit/>
          </a:bodyPr>
          <a:lstStyle/>
          <a:p>
            <a:r>
              <a:rPr lang="fa-IR" dirty="0">
                <a:latin typeface="Bahij TheSansArabic Black" panose="02040703060201020203" pitchFamily="18" charset="-78"/>
                <a:cs typeface="Bahij TheSansArabic Black" panose="02040703060201020203" pitchFamily="18" charset="-78"/>
              </a:rPr>
              <a:t>ساخت نمایه</a:t>
            </a:r>
            <a:endParaRPr lang="en-US" sz="6600" dirty="0">
              <a:latin typeface="Bahij TheSansArabic Black" panose="02040703060201020203" pitchFamily="18" charset="-78"/>
              <a:cs typeface="Bahij TheSansArabic Black" panose="02040703060201020203" pitchFamily="18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23234" y="2495007"/>
            <a:ext cx="1319349" cy="1319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Lato Black" panose="020F0A02020204030203" pitchFamily="34" charset="0"/>
                <a:cs typeface="18 Khebrat Musamim" pitchFamily="2" charset="0"/>
              </a:rPr>
              <a:t>2</a:t>
            </a:r>
            <a:endParaRPr lang="en-US" sz="4400" dirty="0">
              <a:solidFill>
                <a:schemeClr val="tx1"/>
              </a:solidFill>
              <a:latin typeface="Lato Black" panose="020F0A02020204030203" pitchFamily="34" charset="0"/>
              <a:cs typeface="18 Khebrat Musami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780</Words>
  <Application>Microsoft Office PowerPoint</Application>
  <PresentationFormat>Widescreen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18 Khebrat Musamim</vt:lpstr>
      <vt:lpstr>Arial</vt:lpstr>
      <vt:lpstr>B Nazanin</vt:lpstr>
      <vt:lpstr>Bahij TheSansArabic Black</vt:lpstr>
      <vt:lpstr>Calibri</vt:lpstr>
      <vt:lpstr>Calibri Light</vt:lpstr>
      <vt:lpstr>EB Garamond</vt:lpstr>
      <vt:lpstr>Lato Black</vt:lpstr>
      <vt:lpstr>Lato Light</vt:lpstr>
      <vt:lpstr>Raleway Black</vt:lpstr>
      <vt:lpstr>Office Theme</vt:lpstr>
      <vt:lpstr>تکنیک های آشکارسازی فساد</vt:lpstr>
      <vt:lpstr>امنیت شما</vt:lpstr>
      <vt:lpstr>امنیت</vt:lpstr>
      <vt:lpstr>امنیت</vt:lpstr>
      <vt:lpstr>متدولوژی یا روش شناسی</vt:lpstr>
      <vt:lpstr>متدولوژی</vt:lpstr>
      <vt:lpstr>شناخت فرد مورد هدف</vt:lpstr>
      <vt:lpstr>شناخت فرد هدف خود</vt:lpstr>
      <vt:lpstr>ساخت نمایه</vt:lpstr>
      <vt:lpstr>ساخت نمایه</vt:lpstr>
      <vt:lpstr>تعیین کردن بردار حمله</vt:lpstr>
      <vt:lpstr>تعیین کردن بردار حمله</vt:lpstr>
      <vt:lpstr>شناخت شبکه فساد</vt:lpstr>
      <vt:lpstr>شناخت شبکه فساد</vt:lpstr>
      <vt:lpstr>شناخت شبکه فساد</vt:lpstr>
      <vt:lpstr>Corruption Network Example</vt:lpstr>
      <vt:lpstr>شناخت شبکه فساد</vt:lpstr>
      <vt:lpstr>بررسی سبک زندگی فرد هدف</vt:lpstr>
      <vt:lpstr>بررسی سبک زندگی فرد هدف</vt:lpstr>
      <vt:lpstr>بررسی سبک زندگی فرد هدف</vt:lpstr>
      <vt:lpstr>منابع و ابزار ها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Corruption</dc:title>
  <dc:creator>ashraf bawer</dc:creator>
  <cp:lastModifiedBy>ashraf bawer</cp:lastModifiedBy>
  <cp:revision>153</cp:revision>
  <dcterms:created xsi:type="dcterms:W3CDTF">2024-04-10T04:06:36Z</dcterms:created>
  <dcterms:modified xsi:type="dcterms:W3CDTF">2024-05-10T13:26:49Z</dcterms:modified>
</cp:coreProperties>
</file>